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 id="2147483719" r:id="rId3"/>
    <p:sldMasterId id="2147483720" r:id="rId4"/>
  </p:sldMasterIdLst>
  <p:notesMasterIdLst>
    <p:notesMasterId r:id="rId7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13004800" cy="9753600"/>
  <p:notesSz cx="6858000" cy="9144000"/>
  <p:embeddedFontLst>
    <p:embeddedFont>
      <p:font typeface="M PLUS 1p" panose="020B0604020202020204" charset="-128"/>
      <p:regular r:id="rId74"/>
      <p:bold r:id="rId75"/>
    </p:embeddedFont>
    <p:embeddedFont>
      <p:font typeface="Calibri" panose="020F0502020204030204" pitchFamily="34" charset="0"/>
      <p:regular r:id="rId76"/>
      <p:bold r:id="rId77"/>
      <p:italic r:id="rId78"/>
      <p:boldItalic r:id="rId79"/>
    </p:embeddedFont>
    <p:embeddedFont>
      <p:font typeface="Helvetica Neue"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71E32D-5318-4A98-AF15-CA6AC544ED30}">
  <a:tblStyle styleId="{4471E32D-5318-4A98-AF15-CA6AC544ED30}"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835ADFAB-3EC7-4E34-8EE0-26825AE0F6C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56" autoAdjust="0"/>
  </p:normalViewPr>
  <p:slideViewPr>
    <p:cSldViewPr snapToGrid="0">
      <p:cViewPr varScale="1">
        <p:scale>
          <a:sx n="46" d="100"/>
          <a:sy n="46" d="100"/>
        </p:scale>
        <p:origin x="194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font" Target="fonts/font10.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7CFB56CF-38EB-4A60-9FA8-26180DD94F14}"/>
    <pc:docChg chg="custSel modSld">
      <pc:chgData name="NGUYEN THE DUC 20194515" userId="32441812-81b6-4178-b027-38d89a7cfb09" providerId="ADAL" clId="{7CFB56CF-38EB-4A60-9FA8-26180DD94F14}" dt="2022-04-28T09:47:51.992" v="1141" actId="13926"/>
      <pc:docMkLst>
        <pc:docMk/>
      </pc:docMkLst>
      <pc:sldChg chg="modNotesTx">
        <pc:chgData name="NGUYEN THE DUC 20194515" userId="32441812-81b6-4178-b027-38d89a7cfb09" providerId="ADAL" clId="{7CFB56CF-38EB-4A60-9FA8-26180DD94F14}" dt="2022-04-28T09:05:50.479" v="1135" actId="20577"/>
        <pc:sldMkLst>
          <pc:docMk/>
          <pc:sldMk cId="0" sldId="296"/>
        </pc:sldMkLst>
      </pc:sldChg>
      <pc:sldChg chg="modSp mod">
        <pc:chgData name="NGUYEN THE DUC 20194515" userId="32441812-81b6-4178-b027-38d89a7cfb09" providerId="ADAL" clId="{7CFB56CF-38EB-4A60-9FA8-26180DD94F14}" dt="2022-04-28T09:46:13.446" v="1139" actId="13926"/>
        <pc:sldMkLst>
          <pc:docMk/>
          <pc:sldMk cId="0" sldId="312"/>
        </pc:sldMkLst>
        <pc:spChg chg="mod">
          <ac:chgData name="NGUYEN THE DUC 20194515" userId="32441812-81b6-4178-b027-38d89a7cfb09" providerId="ADAL" clId="{7CFB56CF-38EB-4A60-9FA8-26180DD94F14}" dt="2022-04-28T09:46:13.446" v="1139" actId="13926"/>
          <ac:spMkLst>
            <pc:docMk/>
            <pc:sldMk cId="0" sldId="312"/>
            <ac:spMk id="895" creationId="{00000000-0000-0000-0000-000000000000}"/>
          </ac:spMkLst>
        </pc:spChg>
      </pc:sldChg>
      <pc:sldChg chg="modSp mod">
        <pc:chgData name="NGUYEN THE DUC 20194515" userId="32441812-81b6-4178-b027-38d89a7cfb09" providerId="ADAL" clId="{7CFB56CF-38EB-4A60-9FA8-26180DD94F14}" dt="2022-04-28T09:47:00.167" v="1140" actId="13926"/>
        <pc:sldMkLst>
          <pc:docMk/>
          <pc:sldMk cId="0" sldId="313"/>
        </pc:sldMkLst>
        <pc:spChg chg="mod">
          <ac:chgData name="NGUYEN THE DUC 20194515" userId="32441812-81b6-4178-b027-38d89a7cfb09" providerId="ADAL" clId="{7CFB56CF-38EB-4A60-9FA8-26180DD94F14}" dt="2022-04-28T09:47:00.167" v="1140" actId="13926"/>
          <ac:spMkLst>
            <pc:docMk/>
            <pc:sldMk cId="0" sldId="313"/>
            <ac:spMk id="902" creationId="{00000000-0000-0000-0000-000000000000}"/>
          </ac:spMkLst>
        </pc:spChg>
      </pc:sldChg>
      <pc:sldChg chg="modSp mod">
        <pc:chgData name="NGUYEN THE DUC 20194515" userId="32441812-81b6-4178-b027-38d89a7cfb09" providerId="ADAL" clId="{7CFB56CF-38EB-4A60-9FA8-26180DD94F14}" dt="2022-04-28T09:47:51.992" v="1141" actId="13926"/>
        <pc:sldMkLst>
          <pc:docMk/>
          <pc:sldMk cId="0" sldId="314"/>
        </pc:sldMkLst>
        <pc:spChg chg="mod">
          <ac:chgData name="NGUYEN THE DUC 20194515" userId="32441812-81b6-4178-b027-38d89a7cfb09" providerId="ADAL" clId="{7CFB56CF-38EB-4A60-9FA8-26180DD94F14}" dt="2022-04-28T09:47:51.992" v="1141" actId="13926"/>
          <ac:spMkLst>
            <pc:docMk/>
            <pc:sldMk cId="0" sldId="314"/>
            <ac:spMk id="9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13" name="Google Shape;41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22503a0431_2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g122503a0431_2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13" name="Google Shape;51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f25ae742a_0_2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11f25ae742a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23a374a4ab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23a374a4ab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1a68600326_0_5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1a68600326_0_5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23598c020c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23598c020c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1af00fe89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1af00fe89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23598c020c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23598c020c_0_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20" name="Google Shape;42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3598c020c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3598c020c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af00fe89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1af00fe89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23a374a4ab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23a374a4ab_0_1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23a374a4ab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23a374a4ab_0_1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4b0e89d35_1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124b0e89d35_1_1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This is a Pear Deck Text Slide </a:t>
            </a:r>
            <a:endParaRPr dirty="0"/>
          </a:p>
          <a:p>
            <a:pPr marL="0" lvl="0" indent="0" algn="l" rtl="0">
              <a:spcBef>
                <a:spcPts val="0"/>
              </a:spcBef>
              <a:spcAft>
                <a:spcPts val="0"/>
              </a:spcAft>
              <a:buNone/>
            </a:pPr>
            <a:r>
              <a:rPr lang="en-US" dirty="0"/>
              <a:t>🍐 To edit the type of question, go back to the "Ask Students a Question" in the Pear Deck sidebar.</a:t>
            </a:r>
            <a:endParaRPr dirty="0"/>
          </a:p>
          <a:p>
            <a:pPr marL="0" lvl="0" indent="0" algn="l" rtl="0">
              <a:spcBef>
                <a:spcPts val="0"/>
              </a:spcBef>
              <a:spcAft>
                <a:spcPts val="0"/>
              </a:spcAft>
              <a:buNone/>
            </a:pPr>
            <a:r>
              <a:rPr lang="en-US" dirty="0"/>
              <a:t>10秒</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24b0e89d35_1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8" name="Google Shape;628;g124b0e89d35_1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35" name="Google Shape;635;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24b0e89d3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1" name="Google Shape;641;g124b0e89d35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4b0e89d35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8" name="Google Shape;648;g124b0e89d35_1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56" name="Google Shape;65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4b0e89d35_1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0" name="Google Shape;670;g124b0e89d35_1_1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4fcb2133a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24fcb2133a_0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225607ada2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86" name="Google Shape;686;g1225607ada2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2461a85c1e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2" name="Google Shape;692;g12461a85c1e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24fcb2133a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3" name="Google Shape;703;g124fcb2133a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4fcb2133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4fcb2133a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4fcb2133a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4fcb2133a_0_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225607ada2_0_2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24" name="Google Shape;724;g1225607ada2_0_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22503a0431_2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g122503a0431_2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a6860032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11a6860032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24fcb2133a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1" name="Google Shape;741;g124fcb2133a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4fcb2133a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24fcb2133a_0_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Trong</a:t>
            </a:r>
            <a:r>
              <a:rPr lang="en-US" dirty="0"/>
              <a:t> </a:t>
            </a:r>
            <a:r>
              <a:rPr lang="en-US" dirty="0" err="1"/>
              <a:t>máy</a:t>
            </a:r>
            <a:r>
              <a:rPr lang="en-US" dirty="0"/>
              <a:t> </a:t>
            </a:r>
            <a:r>
              <a:rPr lang="en-US" dirty="0" err="1"/>
              <a:t>tính</a:t>
            </a:r>
            <a:r>
              <a:rPr lang="en-US" dirty="0"/>
              <a:t> </a:t>
            </a:r>
            <a:r>
              <a:rPr lang="en-US" dirty="0" err="1"/>
              <a:t>nhất</a:t>
            </a:r>
            <a:r>
              <a:rPr lang="en-US" dirty="0"/>
              <a:t> </a:t>
            </a:r>
            <a:r>
              <a:rPr lang="en-US" dirty="0" err="1"/>
              <a:t>định</a:t>
            </a:r>
            <a:r>
              <a:rPr lang="en-US" dirty="0"/>
              <a:t> </a:t>
            </a:r>
            <a:r>
              <a:rPr lang="en-US" dirty="0" err="1"/>
              <a:t>phải</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chống</a:t>
            </a:r>
            <a:r>
              <a:rPr lang="en-US" dirty="0"/>
              <a:t> </a:t>
            </a:r>
            <a:r>
              <a:rPr lang="en-US" dirty="0" err="1"/>
              <a:t>virut</a:t>
            </a:r>
            <a:r>
              <a:rPr lang="en-US" dirty="0"/>
              <a:t>. </a:t>
            </a:r>
            <a:r>
              <a:rPr lang="en-US" dirty="0" err="1"/>
              <a:t>Phần</a:t>
            </a:r>
            <a:r>
              <a:rPr lang="en-US" dirty="0"/>
              <a:t> </a:t>
            </a:r>
            <a:r>
              <a:rPr lang="en-US" dirty="0" err="1"/>
              <a:t>mềm</a:t>
            </a:r>
            <a:r>
              <a:rPr lang="en-US" dirty="0"/>
              <a:t> </a:t>
            </a:r>
            <a:r>
              <a:rPr lang="en-US" dirty="0" err="1"/>
              <a:t>chống</a:t>
            </a:r>
            <a:r>
              <a:rPr lang="en-US" dirty="0"/>
              <a:t> </a:t>
            </a:r>
            <a:r>
              <a:rPr lang="en-US" dirty="0" err="1"/>
              <a:t>virut</a:t>
            </a:r>
            <a:r>
              <a:rPr lang="en-US" dirty="0"/>
              <a:t> </a:t>
            </a:r>
            <a:r>
              <a:rPr lang="en-US" dirty="0" err="1"/>
              <a:t>sẽ</a:t>
            </a:r>
            <a:r>
              <a:rPr lang="en-US" dirty="0"/>
              <a:t> </a:t>
            </a:r>
            <a:r>
              <a:rPr lang="en-US" dirty="0" err="1"/>
              <a:t>có</a:t>
            </a:r>
            <a:r>
              <a:rPr lang="en-US" dirty="0"/>
              <a:t> </a:t>
            </a:r>
            <a:r>
              <a:rPr lang="en-US" dirty="0" err="1"/>
              <a:t>thông</a:t>
            </a:r>
            <a:r>
              <a:rPr lang="en-US" dirty="0"/>
              <a:t> tin </a:t>
            </a:r>
            <a:r>
              <a:rPr lang="en-US" dirty="0" err="1"/>
              <a:t>của</a:t>
            </a:r>
            <a:r>
              <a:rPr lang="en-US" dirty="0"/>
              <a:t> </a:t>
            </a:r>
            <a:r>
              <a:rPr lang="en-US" dirty="0" err="1"/>
              <a:t>các</a:t>
            </a:r>
            <a:r>
              <a:rPr lang="en-US" dirty="0"/>
              <a:t> </a:t>
            </a:r>
            <a:r>
              <a:rPr lang="en-US" dirty="0" err="1"/>
              <a:t>virut</a:t>
            </a:r>
            <a:r>
              <a:rPr lang="en-US" dirty="0"/>
              <a:t> </a:t>
            </a:r>
            <a:r>
              <a:rPr lang="en-US" dirty="0" err="1"/>
              <a:t>đã</a:t>
            </a:r>
            <a:r>
              <a:rPr lang="en-US" dirty="0"/>
              <a:t> </a:t>
            </a:r>
            <a:r>
              <a:rPr lang="en-US" dirty="0" err="1"/>
              <a:t>được</a:t>
            </a:r>
            <a:r>
              <a:rPr lang="en-US" dirty="0"/>
              <a:t> </a:t>
            </a:r>
            <a:r>
              <a:rPr lang="en-US" dirty="0" err="1"/>
              <a:t>biết</a:t>
            </a:r>
            <a:r>
              <a:rPr lang="en-US" dirty="0"/>
              <a:t> </a:t>
            </a:r>
            <a:r>
              <a:rPr lang="en-US" dirty="0" err="1"/>
              <a:t>đến</a:t>
            </a:r>
            <a:r>
              <a:rPr lang="en-US" dirty="0"/>
              <a:t> </a:t>
            </a:r>
            <a:r>
              <a:rPr lang="en-US" dirty="0" err="1"/>
              <a:t>từ</a:t>
            </a:r>
            <a:r>
              <a:rPr lang="en-US" dirty="0"/>
              <a:t> </a:t>
            </a:r>
            <a:r>
              <a:rPr lang="en-US" dirty="0" err="1"/>
              <a:t>trước</a:t>
            </a:r>
            <a:r>
              <a:rPr lang="en-US" dirty="0"/>
              <a:t> ( </a:t>
            </a:r>
            <a:r>
              <a:rPr lang="en-US" dirty="0" err="1"/>
              <a:t>mã</a:t>
            </a:r>
            <a:r>
              <a:rPr lang="en-US" dirty="0"/>
              <a:t> </a:t>
            </a:r>
            <a:r>
              <a:rPr lang="en-US" dirty="0" err="1"/>
              <a:t>chũ</a:t>
            </a:r>
            <a:r>
              <a:rPr lang="en-US" dirty="0"/>
              <a:t> </a:t>
            </a:r>
            <a:r>
              <a:rPr lang="en-US" dirty="0" err="1"/>
              <a:t>kí</a:t>
            </a:r>
            <a:r>
              <a:rPr lang="en-US" dirty="0"/>
              <a:t> </a:t>
            </a:r>
            <a:r>
              <a:rPr lang="en-US" dirty="0" err="1"/>
              <a:t>virut</a:t>
            </a:r>
            <a:r>
              <a:rPr lang="en-US" dirty="0"/>
              <a:t>) </a:t>
            </a:r>
            <a:r>
              <a:rPr lang="en-US" dirty="0" err="1"/>
              <a:t>dưới</a:t>
            </a:r>
            <a:r>
              <a:rPr lang="en-US" dirty="0"/>
              <a:t> </a:t>
            </a:r>
            <a:r>
              <a:rPr lang="en-US" dirty="0" err="1"/>
              <a:t>dạng</a:t>
            </a:r>
            <a:r>
              <a:rPr lang="en-US" dirty="0"/>
              <a:t> 1 file </a:t>
            </a:r>
            <a:r>
              <a:rPr lang="en-US" dirty="0" err="1"/>
              <a:t>định</a:t>
            </a:r>
            <a:r>
              <a:rPr lang="en-US" dirty="0"/>
              <a:t> </a:t>
            </a:r>
            <a:r>
              <a:rPr lang="en-US" dirty="0" err="1"/>
              <a:t>nghĩa</a:t>
            </a:r>
            <a:r>
              <a:rPr lang="en-US" dirty="0"/>
              <a:t> </a:t>
            </a:r>
            <a:r>
              <a:rPr lang="en-US" dirty="0" err="1"/>
              <a:t>virut</a:t>
            </a:r>
            <a:r>
              <a:rPr lang="en-US" dirty="0"/>
              <a:t>, </a:t>
            </a:r>
            <a:r>
              <a:rPr lang="en-US" dirty="0" err="1"/>
              <a:t>sau</a:t>
            </a:r>
            <a:r>
              <a:rPr lang="en-US" dirty="0"/>
              <a:t> </a:t>
            </a:r>
            <a:r>
              <a:rPr lang="en-US" dirty="0" err="1"/>
              <a:t>đó</a:t>
            </a:r>
            <a:r>
              <a:rPr lang="en-US" dirty="0"/>
              <a:t> so </a:t>
            </a:r>
            <a:r>
              <a:rPr lang="en-US" dirty="0" err="1"/>
              <a:t>sánh</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virut</a:t>
            </a:r>
            <a:r>
              <a:rPr lang="en-US" dirty="0"/>
              <a:t>, </a:t>
            </a:r>
            <a:r>
              <a:rPr lang="en-US" dirty="0" err="1"/>
              <a:t>rồi</a:t>
            </a:r>
            <a:r>
              <a:rPr lang="en-US" dirty="0"/>
              <a:t> </a:t>
            </a:r>
            <a:r>
              <a:rPr lang="en-US" dirty="0" err="1"/>
              <a:t>tổ</a:t>
            </a:r>
            <a:r>
              <a:rPr lang="en-US" dirty="0"/>
              <a:t> </a:t>
            </a:r>
            <a:r>
              <a:rPr lang="en-US" dirty="0" err="1"/>
              <a:t>chức</a:t>
            </a:r>
            <a:r>
              <a:rPr lang="en-US" dirty="0"/>
              <a:t> </a:t>
            </a:r>
            <a:r>
              <a:rPr lang="en-US" dirty="0" err="1"/>
              <a:t>loại</a:t>
            </a:r>
            <a:r>
              <a:rPr lang="en-US" dirty="0"/>
              <a:t> </a:t>
            </a:r>
            <a:r>
              <a:rPr lang="en-US" dirty="0" err="1"/>
              <a:t>bỏ</a:t>
            </a:r>
            <a:r>
              <a:rPr lang="en-US" dirty="0"/>
              <a:t> </a:t>
            </a:r>
            <a:r>
              <a:rPr lang="en-US" dirty="0" err="1"/>
              <a:t>nó</a:t>
            </a:r>
            <a:r>
              <a:rPr lang="en-US" dirty="0"/>
              <a:t>. </a:t>
            </a:r>
            <a:r>
              <a:rPr lang="en-US" dirty="0" err="1"/>
              <a:t>Đó</a:t>
            </a:r>
            <a:r>
              <a:rPr lang="en-US" dirty="0"/>
              <a:t> </a:t>
            </a:r>
            <a:r>
              <a:rPr lang="en-US" dirty="0" err="1"/>
              <a:t>gọi</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đối</a:t>
            </a:r>
            <a:r>
              <a:rPr lang="en-US" dirty="0"/>
              <a:t> </a:t>
            </a:r>
            <a:r>
              <a:rPr lang="en-US" dirty="0" err="1"/>
              <a:t>sánh</a:t>
            </a:r>
            <a:r>
              <a:rPr lang="en-US" dirty="0"/>
              <a:t> </a:t>
            </a:r>
            <a:r>
              <a:rPr lang="en-US" dirty="0" err="1"/>
              <a:t>mẫu</a:t>
            </a:r>
            <a:r>
              <a:rPr lang="en-US" dirty="0"/>
              <a:t>. </a:t>
            </a:r>
            <a:r>
              <a:rPr lang="en-US" dirty="0" err="1"/>
              <a:t>Bởi</a:t>
            </a:r>
            <a:r>
              <a:rPr lang="en-US" dirty="0"/>
              <a:t> </a:t>
            </a:r>
            <a:r>
              <a:rPr lang="en-US" dirty="0" err="1"/>
              <a:t>vì</a:t>
            </a:r>
            <a:r>
              <a:rPr lang="en-US" dirty="0"/>
              <a:t> </a:t>
            </a:r>
            <a:r>
              <a:rPr lang="en-US" dirty="0" err="1"/>
              <a:t>các</a:t>
            </a:r>
            <a:r>
              <a:rPr lang="en-US" dirty="0"/>
              <a:t> </a:t>
            </a:r>
            <a:r>
              <a:rPr lang="en-US" dirty="0" err="1"/>
              <a:t>loại</a:t>
            </a:r>
            <a:r>
              <a:rPr lang="en-US" dirty="0"/>
              <a:t> </a:t>
            </a:r>
            <a:r>
              <a:rPr lang="en-US" dirty="0" err="1"/>
              <a:t>virut</a:t>
            </a:r>
            <a:r>
              <a:rPr lang="en-US" dirty="0"/>
              <a:t> </a:t>
            </a:r>
            <a:r>
              <a:rPr lang="en-US" dirty="0" err="1"/>
              <a:t>mới</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hàng</a:t>
            </a:r>
            <a:r>
              <a:rPr lang="en-US" dirty="0"/>
              <a:t> </a:t>
            </a:r>
            <a:r>
              <a:rPr lang="en-US" dirty="0" err="1"/>
              <a:t>ngày</a:t>
            </a:r>
            <a:r>
              <a:rPr lang="en-US" dirty="0"/>
              <a:t> </a:t>
            </a:r>
            <a:r>
              <a:rPr lang="en-US" dirty="0" err="1"/>
              <a:t>nên</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phòng</a:t>
            </a:r>
            <a:r>
              <a:rPr lang="en-US" dirty="0"/>
              <a:t> </a:t>
            </a:r>
            <a:r>
              <a:rPr lang="en-US" dirty="0" err="1"/>
              <a:t>chống</a:t>
            </a:r>
            <a:r>
              <a:rPr lang="en-US" dirty="0"/>
              <a:t> </a:t>
            </a:r>
            <a:r>
              <a:rPr lang="en-US" dirty="0" err="1"/>
              <a:t>được</a:t>
            </a:r>
            <a:r>
              <a:rPr lang="en-US" dirty="0"/>
              <a:t> </a:t>
            </a:r>
            <a:r>
              <a:rPr lang="en-US" dirty="0" err="1"/>
              <a:t>các</a:t>
            </a:r>
            <a:r>
              <a:rPr lang="en-US" dirty="0"/>
              <a:t> </a:t>
            </a:r>
            <a:r>
              <a:rPr lang="en-US" dirty="0" err="1"/>
              <a:t>loại</a:t>
            </a:r>
            <a:r>
              <a:rPr lang="en-US" dirty="0"/>
              <a:t> </a:t>
            </a:r>
            <a:r>
              <a:rPr lang="en-US" dirty="0" err="1"/>
              <a:t>virut</a:t>
            </a:r>
            <a:r>
              <a:rPr lang="en-US" dirty="0"/>
              <a:t> </a:t>
            </a:r>
            <a:r>
              <a:rPr lang="en-US" dirty="0" err="1"/>
              <a:t>mới</a:t>
            </a:r>
            <a:r>
              <a:rPr lang="en-US" dirty="0"/>
              <a:t> </a:t>
            </a:r>
            <a:r>
              <a:rPr lang="en-US" dirty="0" err="1"/>
              <a:t>thì</a:t>
            </a:r>
            <a:r>
              <a:rPr lang="en-US" dirty="0"/>
              <a:t> </a:t>
            </a:r>
            <a:r>
              <a:rPr lang="en-US" dirty="0" err="1"/>
              <a:t>việc</a:t>
            </a:r>
            <a:r>
              <a:rPr lang="en-US" dirty="0"/>
              <a:t> </a:t>
            </a:r>
            <a:r>
              <a:rPr lang="en-US" dirty="0" err="1"/>
              <a:t>cập</a:t>
            </a:r>
            <a:r>
              <a:rPr lang="en-US" dirty="0"/>
              <a:t> </a:t>
            </a:r>
            <a:r>
              <a:rPr lang="en-US" dirty="0" err="1"/>
              <a:t>nhật</a:t>
            </a:r>
            <a:r>
              <a:rPr lang="en-US" dirty="0"/>
              <a:t> </a:t>
            </a:r>
            <a:r>
              <a:rPr lang="en-US" dirty="0" err="1"/>
              <a:t>định</a:t>
            </a:r>
            <a:r>
              <a:rPr lang="en-US" dirty="0"/>
              <a:t> </a:t>
            </a:r>
            <a:r>
              <a:rPr lang="en-US" dirty="0" err="1"/>
              <a:t>kì</a:t>
            </a:r>
            <a:r>
              <a:rPr lang="en-US" dirty="0"/>
              <a:t> file </a:t>
            </a:r>
            <a:r>
              <a:rPr lang="en-US" dirty="0" err="1"/>
              <a:t>định</a:t>
            </a:r>
            <a:r>
              <a:rPr lang="en-US" dirty="0"/>
              <a:t> </a:t>
            </a:r>
            <a:r>
              <a:rPr lang="en-US" dirty="0" err="1"/>
              <a:t>nghĩa</a:t>
            </a:r>
            <a:r>
              <a:rPr lang="en-US" dirty="0"/>
              <a:t> </a:t>
            </a:r>
            <a:r>
              <a:rPr lang="en-US" dirty="0" err="1"/>
              <a:t>virut</a:t>
            </a:r>
            <a:r>
              <a:rPr lang="en-US" dirty="0"/>
              <a:t> </a:t>
            </a:r>
            <a:r>
              <a:rPr lang="en-US" dirty="0" err="1"/>
              <a:t>là</a:t>
            </a:r>
            <a:r>
              <a:rPr lang="en-US" dirty="0"/>
              <a:t> </a:t>
            </a:r>
            <a:r>
              <a:rPr lang="en-US" dirty="0" err="1"/>
              <a:t>cần</a:t>
            </a:r>
            <a:r>
              <a:rPr lang="en-US" dirty="0"/>
              <a:t> </a:t>
            </a:r>
            <a:r>
              <a:rPr lang="en-US" dirty="0" err="1"/>
              <a:t>thiết</a:t>
            </a:r>
            <a:r>
              <a:rPr lang="en-US" dirty="0"/>
              <a:t>. </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24fcb2133a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24fcb2133a_0_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25129f54a7_0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125129f54a7_0_1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25129f54a7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25129f54a7_0_1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24fcb2133a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24fcb2133a_0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25129f54a7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25129f54a7_0_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22503a0431_2_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97" name="Google Shape;797;g122503a0431_2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257c2bf244_0_5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3" name="Google Shape;803;g1257c2bf244_0_5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257c2bf244_0_6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1" name="Google Shape;811;g1257c2bf244_0_6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a7ccb5585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a7ccb5585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257c2bf244_0_3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257c2bf244_0_3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257c2bf244_0_4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257c2bf244_0_4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1257c2bf244_0_4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1257c2bf244_0_49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257c2bf244_0_5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257c2bf244_0_5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257c2bf244_0_5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257c2bf244_0_5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257c2bf244_0_8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257c2bf244_0_80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09678142d2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85" name="Google Shape;885;g109678142d2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25129f54a7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1" name="Google Shape;891;g125129f54a7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25129f54a7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8" name="Google Shape;898;g125129f54a7_0_1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25129f54a7_0_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5" name="Google Shape;905;g125129f54a7_0_2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a7ccb5585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1a7ccb558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12" name="Google Shape;912;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5129f54a7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27" name="Google Shape;927;g125129f54a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aa9c6358f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33" name="Google Shape;933;g11aa9c6358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1aa9c6358f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g11aa9c6358f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aa9c6358f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3" name="Google Shape;953;g11aa9c6358f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11aa9c6358f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1" name="Google Shape;961;g11aa9c6358f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1aa9c6358f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g11aa9c6358f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1aa9c6358f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78" name="Google Shape;978;g11aa9c6358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55" name="Google Shape;45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1e592c25c5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g11e592c25c5_0_5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タイトル&amp;箇条書き 1">
  <p:cSld name="タイトル&amp;箇条書き 5">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7" name="Google Shape;147;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7" name="Google Shape;157;p27"/>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8" name="Google Shape;158;p27"/>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60" name="Google Shape;160;p27" descr="fujisakura.jpg"/>
          <p:cNvPicPr preferRelativeResize="0"/>
          <p:nvPr/>
        </p:nvPicPr>
        <p:blipFill rotWithShape="1">
          <a:blip r:embed="rId2">
            <a:alphaModFix/>
          </a:blip>
          <a:srcRect l="30078" r="57425"/>
          <a:stretch/>
        </p:blipFill>
        <p:spPr>
          <a:xfrm>
            <a:off x="-5438" y="4"/>
            <a:ext cx="1624963" cy="9753602"/>
          </a:xfrm>
          <a:prstGeom prst="rect">
            <a:avLst/>
          </a:prstGeom>
          <a:noFill/>
          <a:ln>
            <a:noFill/>
          </a:ln>
        </p:spPr>
      </p:pic>
      <p:sp>
        <p:nvSpPr>
          <p:cNvPr id="161" name="Google Shape;161;p27"/>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2" name="Google Shape;162;p27"/>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63"/>
        <p:cNvGrpSpPr/>
        <p:nvPr/>
      </p:nvGrpSpPr>
      <p:grpSpPr>
        <a:xfrm>
          <a:off x="0" y="0"/>
          <a:ext cx="0" cy="0"/>
          <a:chOff x="0" y="0"/>
          <a:chExt cx="0" cy="0"/>
        </a:xfrm>
      </p:grpSpPr>
      <p:sp>
        <p:nvSpPr>
          <p:cNvPr id="164" name="Google Shape;164;p28"/>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65"/>
        <p:cNvGrpSpPr/>
        <p:nvPr/>
      </p:nvGrpSpPr>
      <p:grpSpPr>
        <a:xfrm>
          <a:off x="0" y="0"/>
          <a:ext cx="0" cy="0"/>
          <a:chOff x="0" y="0"/>
          <a:chExt cx="0" cy="0"/>
        </a:xfrm>
      </p:grpSpPr>
      <p:pic>
        <p:nvPicPr>
          <p:cNvPr id="166" name="Google Shape;166;p29"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67" name="Google Shape;167;p29"/>
          <p:cNvSpPr/>
          <p:nvPr/>
        </p:nvSpPr>
        <p:spPr>
          <a:xfrm>
            <a:off x="-2584" y="4192129"/>
            <a:ext cx="13010100" cy="2423700"/>
          </a:xfrm>
          <a:prstGeom prst="rect">
            <a:avLst/>
          </a:prstGeom>
          <a:solidFill>
            <a:srgbClr val="FFFFFF">
              <a:alpha val="8549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8" name="Google Shape;168;p29"/>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9" name="Google Shape;169;p29"/>
          <p:cNvSpPr txBox="1">
            <a:spLocks noGrp="1"/>
          </p:cNvSpPr>
          <p:nvPr>
            <p:ph type="body" idx="1"/>
          </p:nvPr>
        </p:nvSpPr>
        <p:spPr>
          <a:xfrm>
            <a:off x="1270000" y="7260956"/>
            <a:ext cx="10464900" cy="1881900"/>
          </a:xfrm>
          <a:prstGeom prst="rect">
            <a:avLst/>
          </a:prstGeom>
          <a:solidFill>
            <a:srgbClr val="FFFFFF">
              <a:alpha val="8549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0" name="Google Shape;170;p29"/>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73" name="Google Shape;173;p3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74" name="Google Shape;174;p3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5" name="Google Shape;175;p3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76" name="Google Shape;176;p3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77"/>
        <p:cNvGrpSpPr/>
        <p:nvPr/>
      </p:nvGrpSpPr>
      <p:grpSpPr>
        <a:xfrm>
          <a:off x="0" y="0"/>
          <a:ext cx="0" cy="0"/>
          <a:chOff x="0" y="0"/>
          <a:chExt cx="0" cy="0"/>
        </a:xfrm>
      </p:grpSpPr>
      <p:sp>
        <p:nvSpPr>
          <p:cNvPr id="178" name="Google Shape;178;p3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9" name="Google Shape;179;p3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0" name="Google Shape;180;p3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1" name="Google Shape;181;p3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4" name="Google Shape;184;p3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5" name="Google Shape;185;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87" name="Google Shape;187;p3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0" name="Google Shape;190;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3" name="Google Shape;193;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4" name="Google Shape;194;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196" name="Google Shape;196;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7"/>
        <p:cNvGrpSpPr/>
        <p:nvPr/>
      </p:nvGrpSpPr>
      <p:grpSpPr>
        <a:xfrm>
          <a:off x="0" y="0"/>
          <a:ext cx="0" cy="0"/>
          <a:chOff x="0" y="0"/>
          <a:chExt cx="0" cy="0"/>
        </a:xfrm>
      </p:grpSpPr>
      <p:sp>
        <p:nvSpPr>
          <p:cNvPr id="198" name="Google Shape;198;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9" name="Google Shape;199;p3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202"/>
        <p:cNvGrpSpPr/>
        <p:nvPr/>
      </p:nvGrpSpPr>
      <p:grpSpPr>
        <a:xfrm>
          <a:off x="0" y="0"/>
          <a:ext cx="0" cy="0"/>
          <a:chOff x="0" y="0"/>
          <a:chExt cx="0" cy="0"/>
        </a:xfrm>
      </p:grpSpPr>
      <p:sp>
        <p:nvSpPr>
          <p:cNvPr id="203" name="Google Shape;203;p3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4" name="Google Shape;204;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5" name="Google Shape;205;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6" name="Google Shape;206;p3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7" name="Google Shape;207;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5" name="Google Shape;215;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6" name="Google Shape;216;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18" name="Google Shape;218;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9"/>
        <p:cNvGrpSpPr/>
        <p:nvPr/>
      </p:nvGrpSpPr>
      <p:grpSpPr>
        <a:xfrm>
          <a:off x="0" y="0"/>
          <a:ext cx="0" cy="0"/>
          <a:chOff x="0" y="0"/>
          <a:chExt cx="0" cy="0"/>
        </a:xfrm>
      </p:grpSpPr>
      <p:sp>
        <p:nvSpPr>
          <p:cNvPr id="220" name="Google Shape;220;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1" name="Google Shape;221;p39"/>
          <p:cNvSpPr>
            <a:spLocks noGrp="1"/>
          </p:cNvSpPr>
          <p:nvPr>
            <p:ph type="pic" idx="2"/>
          </p:nvPr>
        </p:nvSpPr>
        <p:spPr>
          <a:xfrm>
            <a:off x="381856" y="114242"/>
            <a:ext cx="12228300" cy="815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22" name="Google Shape;222;p39"/>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3" name="Google Shape;223;p39"/>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4" name="Google Shape;224;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5"/>
        <p:cNvGrpSpPr/>
        <p:nvPr/>
      </p:nvGrpSpPr>
      <p:grpSpPr>
        <a:xfrm>
          <a:off x="0" y="0"/>
          <a:ext cx="0" cy="0"/>
          <a:chOff x="0" y="0"/>
          <a:chExt cx="0" cy="0"/>
        </a:xfrm>
      </p:grpSpPr>
      <p:sp>
        <p:nvSpPr>
          <p:cNvPr id="226" name="Google Shape;226;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7" name="Google Shape;227;p40"/>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28" name="Google Shape;228;p40"/>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9" name="Google Shape;229;p40"/>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0" name="Google Shape;230;p40"/>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32"/>
        <p:cNvGrpSpPr/>
        <p:nvPr/>
      </p:nvGrpSpPr>
      <p:grpSpPr>
        <a:xfrm>
          <a:off x="0" y="0"/>
          <a:ext cx="0" cy="0"/>
          <a:chOff x="0" y="0"/>
          <a:chExt cx="0" cy="0"/>
        </a:xfrm>
      </p:grpSpPr>
      <p:sp>
        <p:nvSpPr>
          <p:cNvPr id="233" name="Google Shape;233;p41"/>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4" name="Google Shape;234;p41"/>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6" name="Google Shape;236;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7"/>
        <p:cNvGrpSpPr/>
        <p:nvPr/>
      </p:nvGrpSpPr>
      <p:grpSpPr>
        <a:xfrm>
          <a:off x="0" y="0"/>
          <a:ext cx="0" cy="0"/>
          <a:chOff x="0" y="0"/>
          <a:chExt cx="0" cy="0"/>
        </a:xfrm>
      </p:grpSpPr>
      <p:sp>
        <p:nvSpPr>
          <p:cNvPr id="238" name="Google Shape;238;p4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39" name="Google Shape;239;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0" name="Google Shape;240;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1" name="Google Shape;241;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2" name="Google Shape;242;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4"/>
        <p:cNvGrpSpPr/>
        <p:nvPr/>
      </p:nvGrpSpPr>
      <p:grpSpPr>
        <a:xfrm>
          <a:off x="0" y="0"/>
          <a:ext cx="0" cy="0"/>
          <a:chOff x="0" y="0"/>
          <a:chExt cx="0" cy="0"/>
        </a:xfrm>
      </p:grpSpPr>
      <p:sp>
        <p:nvSpPr>
          <p:cNvPr id="245" name="Google Shape;245;p43"/>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46" name="Google Shape;246;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7" name="Google Shape;247;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8" name="Google Shape;248;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9" name="Google Shape;249;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50" name="Google Shape;250;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1" name="Google Shape;251;p43"/>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52"/>
        <p:cNvGrpSpPr/>
        <p:nvPr/>
      </p:nvGrpSpPr>
      <p:grpSpPr>
        <a:xfrm>
          <a:off x="0" y="0"/>
          <a:ext cx="0" cy="0"/>
          <a:chOff x="0" y="0"/>
          <a:chExt cx="0" cy="0"/>
        </a:xfrm>
      </p:grpSpPr>
      <p:sp>
        <p:nvSpPr>
          <p:cNvPr id="253" name="Google Shape;253;p44"/>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4" name="Google Shape;254;p44"/>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5" name="Google Shape;255;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6" name="Google Shape;256;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9"/>
        <p:cNvGrpSpPr/>
        <p:nvPr/>
      </p:nvGrpSpPr>
      <p:grpSpPr>
        <a:xfrm>
          <a:off x="0" y="0"/>
          <a:ext cx="0" cy="0"/>
          <a:chOff x="0" y="0"/>
          <a:chExt cx="0" cy="0"/>
        </a:xfrm>
      </p:grpSpPr>
      <p:sp>
        <p:nvSpPr>
          <p:cNvPr id="260" name="Google Shape;260;p46"/>
          <p:cNvSpPr>
            <a:spLocks noGrp="1"/>
          </p:cNvSpPr>
          <p:nvPr>
            <p:ph type="pic" idx="2"/>
          </p:nvPr>
        </p:nvSpPr>
        <p:spPr>
          <a:xfrm>
            <a:off x="-812800" y="0"/>
            <a:ext cx="14622900" cy="9753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61" name="Google Shape;261;p4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2" name="Google Shape;262;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5" name="Google Shape;265;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6" name="Google Shape;266;p47"/>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7" name="Google Shape;267;p47"/>
          <p:cNvSpPr/>
          <p:nvPr/>
        </p:nvSpPr>
        <p:spPr>
          <a:xfrm>
            <a:off x="329337"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8" name="Google Shape;268;p47"/>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71" name="Google Shape;271;p4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72" name="Google Shape;272;p4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3" name="Google Shape;273;p4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
        <p:nvSpPr>
          <p:cNvPr id="274" name="Google Shape;274;p4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281"/>
        <p:cNvGrpSpPr/>
        <p:nvPr/>
      </p:nvGrpSpPr>
      <p:grpSpPr>
        <a:xfrm>
          <a:off x="0" y="0"/>
          <a:ext cx="0" cy="0"/>
          <a:chOff x="0" y="0"/>
          <a:chExt cx="0" cy="0"/>
        </a:xfrm>
      </p:grpSpPr>
      <p:sp>
        <p:nvSpPr>
          <p:cNvPr id="282" name="Google Shape;282;p5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3" name="Google Shape;283;p5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84" name="Google Shape;284;p50"/>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5" name="Google Shape;285;p5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86" name="Google Shape;286;p5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287"/>
        <p:cNvGrpSpPr/>
        <p:nvPr/>
      </p:nvGrpSpPr>
      <p:grpSpPr>
        <a:xfrm>
          <a:off x="0" y="0"/>
          <a:ext cx="0" cy="0"/>
          <a:chOff x="0" y="0"/>
          <a:chExt cx="0" cy="0"/>
        </a:xfrm>
      </p:grpSpPr>
      <p:sp>
        <p:nvSpPr>
          <p:cNvPr id="288" name="Google Shape;288;p5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9" name="Google Shape;289;p51"/>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90" name="Google Shape;290;p5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91" name="Google Shape;291;p5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292"/>
        <p:cNvGrpSpPr/>
        <p:nvPr/>
      </p:nvGrpSpPr>
      <p:grpSpPr>
        <a:xfrm>
          <a:off x="0" y="0"/>
          <a:ext cx="0" cy="0"/>
          <a:chOff x="0" y="0"/>
          <a:chExt cx="0" cy="0"/>
        </a:xfrm>
      </p:grpSpPr>
      <p:sp>
        <p:nvSpPr>
          <p:cNvPr id="293" name="Google Shape;293;p52"/>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94" name="Google Shape;294;p52"/>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95" name="Google Shape;295;p52"/>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6" name="Google Shape;296;p52"/>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297" name="Google Shape;297;p52"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298" name="Google Shape;298;p52"/>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9" name="Google Shape;299;p52"/>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300"/>
        <p:cNvGrpSpPr/>
        <p:nvPr/>
      </p:nvGrpSpPr>
      <p:grpSpPr>
        <a:xfrm>
          <a:off x="0" y="0"/>
          <a:ext cx="0" cy="0"/>
          <a:chOff x="0" y="0"/>
          <a:chExt cx="0" cy="0"/>
        </a:xfrm>
      </p:grpSpPr>
      <p:sp>
        <p:nvSpPr>
          <p:cNvPr id="301" name="Google Shape;301;p53"/>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302"/>
        <p:cNvGrpSpPr/>
        <p:nvPr/>
      </p:nvGrpSpPr>
      <p:grpSpPr>
        <a:xfrm>
          <a:off x="0" y="0"/>
          <a:ext cx="0" cy="0"/>
          <a:chOff x="0" y="0"/>
          <a:chExt cx="0" cy="0"/>
        </a:xfrm>
      </p:grpSpPr>
      <p:pic>
        <p:nvPicPr>
          <p:cNvPr id="303" name="Google Shape;303;p54"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304" name="Google Shape;304;p54"/>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05" name="Google Shape;305;p5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06" name="Google Shape;306;p54"/>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07" name="Google Shape;307;p5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308"/>
        <p:cNvGrpSpPr/>
        <p:nvPr/>
      </p:nvGrpSpPr>
      <p:grpSpPr>
        <a:xfrm>
          <a:off x="0" y="0"/>
          <a:ext cx="0" cy="0"/>
          <a:chOff x="0" y="0"/>
          <a:chExt cx="0" cy="0"/>
        </a:xfrm>
      </p:grpSpPr>
      <p:sp>
        <p:nvSpPr>
          <p:cNvPr id="309" name="Google Shape;309;p5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10" name="Google Shape;310;p5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11" name="Google Shape;311;p5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12" name="Google Shape;312;p5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13" name="Google Shape;313;p5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314"/>
        <p:cNvGrpSpPr/>
        <p:nvPr/>
      </p:nvGrpSpPr>
      <p:grpSpPr>
        <a:xfrm>
          <a:off x="0" y="0"/>
          <a:ext cx="0" cy="0"/>
          <a:chOff x="0" y="0"/>
          <a:chExt cx="0" cy="0"/>
        </a:xfrm>
      </p:grpSpPr>
      <p:sp>
        <p:nvSpPr>
          <p:cNvPr id="315" name="Google Shape;315;p5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16" name="Google Shape;316;p5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317"/>
        <p:cNvGrpSpPr/>
        <p:nvPr/>
      </p:nvGrpSpPr>
      <p:grpSpPr>
        <a:xfrm>
          <a:off x="0" y="0"/>
          <a:ext cx="0" cy="0"/>
          <a:chOff x="0" y="0"/>
          <a:chExt cx="0" cy="0"/>
        </a:xfrm>
      </p:grpSpPr>
      <p:sp>
        <p:nvSpPr>
          <p:cNvPr id="318" name="Google Shape;318;p5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19" name="Google Shape;319;p5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20" name="Google Shape;320;p5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1" name="Google Shape;321;p5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22" name="Google Shape;322;p5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323"/>
        <p:cNvGrpSpPr/>
        <p:nvPr/>
      </p:nvGrpSpPr>
      <p:grpSpPr>
        <a:xfrm>
          <a:off x="0" y="0"/>
          <a:ext cx="0" cy="0"/>
          <a:chOff x="0" y="0"/>
          <a:chExt cx="0" cy="0"/>
        </a:xfrm>
      </p:grpSpPr>
      <p:sp>
        <p:nvSpPr>
          <p:cNvPr id="324" name="Google Shape;324;p5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5" name="Google Shape;325;p5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26" name="Google Shape;326;p5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27" name="Google Shape;327;p5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328"/>
        <p:cNvGrpSpPr/>
        <p:nvPr/>
      </p:nvGrpSpPr>
      <p:grpSpPr>
        <a:xfrm>
          <a:off x="0" y="0"/>
          <a:ext cx="0" cy="0"/>
          <a:chOff x="0" y="0"/>
          <a:chExt cx="0" cy="0"/>
        </a:xfrm>
      </p:grpSpPr>
      <p:sp>
        <p:nvSpPr>
          <p:cNvPr id="329" name="Google Shape;329;p59"/>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30" name="Google Shape;330;p5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31" name="Google Shape;331;p5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32" name="Google Shape;332;p5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3" name="Google Shape;333;p5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34" name="Google Shape;334;p5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335"/>
        <p:cNvGrpSpPr/>
        <p:nvPr/>
      </p:nvGrpSpPr>
      <p:grpSpPr>
        <a:xfrm>
          <a:off x="0" y="0"/>
          <a:ext cx="0" cy="0"/>
          <a:chOff x="0" y="0"/>
          <a:chExt cx="0" cy="0"/>
        </a:xfrm>
      </p:grpSpPr>
      <p:sp>
        <p:nvSpPr>
          <p:cNvPr id="336" name="Google Shape;336;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37" name="Google Shape;337;p6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38" name="Google Shape;338;p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339"/>
        <p:cNvGrpSpPr/>
        <p:nvPr/>
      </p:nvGrpSpPr>
      <p:grpSpPr>
        <a:xfrm>
          <a:off x="0" y="0"/>
          <a:ext cx="0" cy="0"/>
          <a:chOff x="0" y="0"/>
          <a:chExt cx="0" cy="0"/>
        </a:xfrm>
      </p:grpSpPr>
      <p:sp>
        <p:nvSpPr>
          <p:cNvPr id="340" name="Google Shape;340;p6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41" name="Google Shape;341;p6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42" name="Google Shape;342;p6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3" name="Google Shape;343;p6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44" name="Google Shape;344;p6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345"/>
        <p:cNvGrpSpPr/>
        <p:nvPr/>
      </p:nvGrpSpPr>
      <p:grpSpPr>
        <a:xfrm>
          <a:off x="0" y="0"/>
          <a:ext cx="0" cy="0"/>
          <a:chOff x="0" y="0"/>
          <a:chExt cx="0" cy="0"/>
        </a:xfrm>
      </p:grpSpPr>
      <p:sp>
        <p:nvSpPr>
          <p:cNvPr id="346" name="Google Shape;346;p6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47" name="Google Shape;347;p62"/>
          <p:cNvSpPr>
            <a:spLocks noGrp="1"/>
          </p:cNvSpPr>
          <p:nvPr>
            <p:ph type="pic" idx="2"/>
          </p:nvPr>
        </p:nvSpPr>
        <p:spPr>
          <a:xfrm>
            <a:off x="381856" y="114242"/>
            <a:ext cx="12228300" cy="8156400"/>
          </a:xfrm>
          <a:prstGeom prst="rect">
            <a:avLst/>
          </a:prstGeom>
          <a:noFill/>
          <a:ln>
            <a:noFill/>
          </a:ln>
        </p:spPr>
      </p:sp>
      <p:sp>
        <p:nvSpPr>
          <p:cNvPr id="348" name="Google Shape;348;p62"/>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49" name="Google Shape;349;p62"/>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50" name="Google Shape;350;p6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351"/>
        <p:cNvGrpSpPr/>
        <p:nvPr/>
      </p:nvGrpSpPr>
      <p:grpSpPr>
        <a:xfrm>
          <a:off x="0" y="0"/>
          <a:ext cx="0" cy="0"/>
          <a:chOff x="0" y="0"/>
          <a:chExt cx="0" cy="0"/>
        </a:xfrm>
      </p:grpSpPr>
      <p:sp>
        <p:nvSpPr>
          <p:cNvPr id="352" name="Google Shape;352;p6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3" name="Google Shape;353;p63"/>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354" name="Google Shape;354;p63"/>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5" name="Google Shape;355;p63"/>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56" name="Google Shape;356;p63"/>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57" name="Google Shape;357;p6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358"/>
        <p:cNvGrpSpPr/>
        <p:nvPr/>
      </p:nvGrpSpPr>
      <p:grpSpPr>
        <a:xfrm>
          <a:off x="0" y="0"/>
          <a:ext cx="0" cy="0"/>
          <a:chOff x="0" y="0"/>
          <a:chExt cx="0" cy="0"/>
        </a:xfrm>
      </p:grpSpPr>
      <p:sp>
        <p:nvSpPr>
          <p:cNvPr id="359" name="Google Shape;359;p64"/>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0" name="Google Shape;360;p64"/>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61" name="Google Shape;361;p6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62" name="Google Shape;362;p6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363"/>
        <p:cNvGrpSpPr/>
        <p:nvPr/>
      </p:nvGrpSpPr>
      <p:grpSpPr>
        <a:xfrm>
          <a:off x="0" y="0"/>
          <a:ext cx="0" cy="0"/>
          <a:chOff x="0" y="0"/>
          <a:chExt cx="0" cy="0"/>
        </a:xfrm>
      </p:grpSpPr>
      <p:sp>
        <p:nvSpPr>
          <p:cNvPr id="364" name="Google Shape;364;p65"/>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365" name="Google Shape;365;p65"/>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66" name="Google Shape;366;p65"/>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67" name="Google Shape;367;p6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68" name="Google Shape;368;p6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69" name="Google Shape;369;p6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370"/>
        <p:cNvGrpSpPr/>
        <p:nvPr/>
      </p:nvGrpSpPr>
      <p:grpSpPr>
        <a:xfrm>
          <a:off x="0" y="0"/>
          <a:ext cx="0" cy="0"/>
          <a:chOff x="0" y="0"/>
          <a:chExt cx="0" cy="0"/>
        </a:xfrm>
      </p:grpSpPr>
      <p:sp>
        <p:nvSpPr>
          <p:cNvPr id="371" name="Google Shape;371;p66"/>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372" name="Google Shape;372;p66"/>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73" name="Google Shape;373;p66"/>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74" name="Google Shape;374;p6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75" name="Google Shape;375;p6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76" name="Google Shape;376;p6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77" name="Google Shape;377;p66"/>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378"/>
        <p:cNvGrpSpPr/>
        <p:nvPr/>
      </p:nvGrpSpPr>
      <p:grpSpPr>
        <a:xfrm>
          <a:off x="0" y="0"/>
          <a:ext cx="0" cy="0"/>
          <a:chOff x="0" y="0"/>
          <a:chExt cx="0" cy="0"/>
        </a:xfrm>
      </p:grpSpPr>
      <p:sp>
        <p:nvSpPr>
          <p:cNvPr id="379" name="Google Shape;379;p67"/>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80" name="Google Shape;380;p67"/>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81" name="Google Shape;381;p6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82" name="Google Shape;382;p6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383"/>
        <p:cNvGrpSpPr/>
        <p:nvPr/>
      </p:nvGrpSpPr>
      <p:grpSpPr>
        <a:xfrm>
          <a:off x="0" y="0"/>
          <a:ext cx="0" cy="0"/>
          <a:chOff x="0" y="0"/>
          <a:chExt cx="0" cy="0"/>
        </a:xfrm>
      </p:grpSpPr>
      <p:sp>
        <p:nvSpPr>
          <p:cNvPr id="384" name="Google Shape;384;p6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385"/>
        <p:cNvGrpSpPr/>
        <p:nvPr/>
      </p:nvGrpSpPr>
      <p:grpSpPr>
        <a:xfrm>
          <a:off x="0" y="0"/>
          <a:ext cx="0" cy="0"/>
          <a:chOff x="0" y="0"/>
          <a:chExt cx="0" cy="0"/>
        </a:xfrm>
      </p:grpSpPr>
      <p:sp>
        <p:nvSpPr>
          <p:cNvPr id="386" name="Google Shape;386;p69"/>
          <p:cNvSpPr>
            <a:spLocks noGrp="1"/>
          </p:cNvSpPr>
          <p:nvPr>
            <p:ph type="pic" idx="2"/>
          </p:nvPr>
        </p:nvSpPr>
        <p:spPr>
          <a:xfrm>
            <a:off x="-812800" y="0"/>
            <a:ext cx="14622900" cy="9753600"/>
          </a:xfrm>
          <a:prstGeom prst="rect">
            <a:avLst/>
          </a:prstGeom>
          <a:noFill/>
          <a:ln>
            <a:noFill/>
          </a:ln>
        </p:spPr>
      </p:sp>
      <p:sp>
        <p:nvSpPr>
          <p:cNvPr id="387" name="Google Shape;387;p6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88" name="Google Shape;388;p6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389"/>
        <p:cNvGrpSpPr/>
        <p:nvPr/>
      </p:nvGrpSpPr>
      <p:grpSpPr>
        <a:xfrm>
          <a:off x="0" y="0"/>
          <a:ext cx="0" cy="0"/>
          <a:chOff x="0" y="0"/>
          <a:chExt cx="0" cy="0"/>
        </a:xfrm>
      </p:grpSpPr>
      <p:sp>
        <p:nvSpPr>
          <p:cNvPr id="390" name="Google Shape;390;p7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91" name="Google Shape;391;p7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92" name="Google Shape;392;p70"/>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93" name="Google Shape;393;p70"/>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94" name="Google Shape;394;p70"/>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395"/>
        <p:cNvGrpSpPr/>
        <p:nvPr/>
      </p:nvGrpSpPr>
      <p:grpSpPr>
        <a:xfrm>
          <a:off x="0" y="0"/>
          <a:ext cx="0" cy="0"/>
          <a:chOff x="0" y="0"/>
          <a:chExt cx="0" cy="0"/>
        </a:xfrm>
      </p:grpSpPr>
      <p:sp>
        <p:nvSpPr>
          <p:cNvPr id="396" name="Google Shape;396;p7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397" name="Google Shape;397;p7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398" name="Google Shape;398;p7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99" name="Google Shape;399;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00" name="Google Shape;400;p7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403" name="Google Shape;403;p72"/>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404" name="Google Shape;404;p72"/>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5" name="Google Shape;405;p72"/>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406"/>
        <p:cNvGrpSpPr/>
        <p:nvPr/>
      </p:nvGrpSpPr>
      <p:grpSpPr>
        <a:xfrm>
          <a:off x="0" y="0"/>
          <a:ext cx="0" cy="0"/>
          <a:chOff x="0" y="0"/>
          <a:chExt cx="0" cy="0"/>
        </a:xfrm>
      </p:grpSpPr>
      <p:sp>
        <p:nvSpPr>
          <p:cNvPr id="407" name="Google Shape;407;p7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8" name="Google Shape;408;p73"/>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9" name="Google Shape;409;p7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410" name="Google Shape;410;p7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3.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4">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51" name="Google Shape;151;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 name="Google Shape;152;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53" name="Google Shape;153;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4" name="Google Shape;154;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277" name="Google Shape;277;p4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8" name="Google Shape;278;p4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279" name="Google Shape;279;p4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0" name="Google Shape;280;p4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53.xml"/><Relationship Id="rId5" Type="http://schemas.openxmlformats.org/officeDocument/2006/relationships/image" Target="../media/image6.png"/><Relationship Id="rId4" Type="http://schemas.openxmlformats.org/officeDocument/2006/relationships/hyperlink" Target="https://cutt.ly/GwhH5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5" Type="http://schemas.openxmlformats.org/officeDocument/2006/relationships/image" Target="../media/image13.png"/><Relationship Id="rId4"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E2ODYwMDMyNl8wXzUzNyIsImNvbnRlbnRJbnN0YW5jZUlkIjoiMVVMTVVxQXJQSWExRW1qdUVUTndRbXNNZ2NrVEdHOUR0R3ZMdUJCdVBrLXcvM2YyYmUwNmYtMGE2NS00YmM0LWI0NzAtYWVkZjk2ZjQ1ZWNkIn0=pearId=magic-pear-metadata-identifier"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E5IiwiY29udGVudEluc3RhbmNlSWQiOiIxVUxNVXFBclBJYTFFbWp1RVROd1Ftc01nY2tUR0c5RHRHdkx1QkJ1UGstdy9lNGNhMjc5YS02ODM1LTRmNmUtODllNy00MjI5NGRlYTNlNTQifQ==pearId=magic-pear-metadata-identifier"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AiLCJjb250ZW50SW5zdGFuY2VJZCI6IjFVTE1VcUFyUElhMUVtanVFVE53UW1zTWdja1RHRzlEdEd2THVCQnVQay13LzcxMjZkMTlhLTRkZDYtNGVmYi04NDQ3LTJhM2IxNTMyOWUwZSJ9pearId=magic-pear-metadata-identifier"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M4IiwiY29udGVudEluc3RhbmNlSWQiOiIxVUxNVXFBclBJYTFFbWp1RVROd1Ftc01nY2tUR0c5RHRHdkx1QkJ1UGstdy8wODg0ZWYzNy1mNzM2LTQ3YWQtYWQ3Ny1jNjNjMzkyMWY1NWUifQ==pearId=magic-pear-metadata-identifier"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jM1OThjMDIwY18wXzc0IiwiY29udGVudEluc3RhbmNlSWQiOiIxVUxNVXFBclBJYTFFbWp1RVROd1Ftc01nY2tUR0c5RHRHdkx1QkJ1UGstdy8zYjgwODRiMy1jZWRmLTQ2NDQtYTU0Ny04Yzg3MzExNjc5MDMifQ==pearId=magic-pear-metadata-identifier"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TQ0NzExOTI3MjU0OTEwOTc1ODYiLCJwcmVzZW50YXRpb25JZCI6IjFVTE1VcUFyUElhMUVtanVFVE53UW1zTWdja1RHRzlEdEd2THVCQnVQay13IiwiY29udGVudElkIjoiY3VzdG9tLXJlc3BvbnNlLWZyZWVSZXNwb25zZS10ZXh0Iiwic2xpZGVJZCI6ImcxMWFmMDBmZTg5OF8wXzE4IiwiY29udGVudEluc3RhbmNlSWQiOiIxVUxNVXFBclBJYTFFbWp1RVROd1Ftc01nY2tUR0c5RHRHdkx1QkJ1UGstdy85MTY1MGUxNi0zZWE3LTRkNDEtOTJkOS04MmNlYmYyMmQ5NjgifQ==pearId=magic-pear-metadata-identifier" TargetMode="Externa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hyperlink" Target="https://miro.com/app/board/uXjVO9R43RY=/" TargetMode="External"/><Relationship Id="rId2" Type="http://schemas.openxmlformats.org/officeDocument/2006/relationships/notesSlide" Target="../notesSlides/notesSlide27.xml"/><Relationship Id="rId1" Type="http://schemas.openxmlformats.org/officeDocument/2006/relationships/slideLayout" Target="../slideLayouts/slideLayout5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s://miro.com/app/board/uXjVO9R43RY=/" TargetMode="External"/><Relationship Id="rId2" Type="http://schemas.openxmlformats.org/officeDocument/2006/relationships/notesSlide" Target="../notesSlides/notesSlide28.xml"/><Relationship Id="rId1" Type="http://schemas.openxmlformats.org/officeDocument/2006/relationships/slideLayout" Target="../slideLayouts/slideLayout5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1.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2.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3" Type="http://schemas.openxmlformats.org/officeDocument/2006/relationships/hyperlink" Target="https://drive.google.com/drive/folders/1_YRfkh_a96Ym1In6KG9TzoP-gTTO7LTX" TargetMode="External"/><Relationship Id="rId2" Type="http://schemas.openxmlformats.org/officeDocument/2006/relationships/notesSlide" Target="../notesSlides/notesSlide61.xml"/><Relationship Id="rId1" Type="http://schemas.openxmlformats.org/officeDocument/2006/relationships/slideLayout" Target="../slideLayouts/slideLayout51.xml"/><Relationship Id="rId6" Type="http://schemas.openxmlformats.org/officeDocument/2006/relationships/image" Target="../media/image33.png"/><Relationship Id="rId5" Type="http://schemas.openxmlformats.org/officeDocument/2006/relationships/hyperlink" Target="http://drive.google.com/file/d/1oAbI6VBSUM6IAROpGx8VJ8ZPvPTrZvAX/view" TargetMode="Externa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914591903"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4"/>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416" name="Google Shape;416;p74"/>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9.2_コンピュータウイルス(2)</a:t>
            </a:r>
            <a:endParaRPr b="1"/>
          </a:p>
        </p:txBody>
      </p:sp>
      <p:sp>
        <p:nvSpPr>
          <p:cNvPr id="417" name="Google Shape;417;p74"/>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83"/>
          <p:cNvPicPr preferRelativeResize="0"/>
          <p:nvPr/>
        </p:nvPicPr>
        <p:blipFill>
          <a:blip r:embed="rId3">
            <a:alphaModFix/>
          </a:blip>
          <a:stretch>
            <a:fillRect/>
          </a:stretch>
        </p:blipFill>
        <p:spPr>
          <a:xfrm>
            <a:off x="7019750" y="3457375"/>
            <a:ext cx="5613902" cy="4185226"/>
          </a:xfrm>
          <a:prstGeom prst="rect">
            <a:avLst/>
          </a:prstGeom>
          <a:noFill/>
          <a:ln>
            <a:noFill/>
          </a:ln>
        </p:spPr>
      </p:pic>
      <p:sp>
        <p:nvSpPr>
          <p:cNvPr id="477" name="Google Shape;477;p83"/>
          <p:cNvSpPr txBox="1">
            <a:spLocks noGrp="1"/>
          </p:cNvSpPr>
          <p:nvPr>
            <p:ph type="body" idx="1"/>
          </p:nvPr>
        </p:nvSpPr>
        <p:spPr>
          <a:xfrm>
            <a:off x="607300" y="2284625"/>
            <a:ext cx="12177900" cy="69279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478" name="Google Shape;478;p83"/>
          <p:cNvSpPr/>
          <p:nvPr/>
        </p:nvSpPr>
        <p:spPr>
          <a:xfrm>
            <a:off x="7091300" y="5032625"/>
            <a:ext cx="3716400" cy="1431900"/>
          </a:xfrm>
          <a:prstGeom prst="wedgeEllipseCallout">
            <a:avLst>
              <a:gd name="adj1" fmla="val -3954"/>
              <a:gd name="adj2" fmla="val -71912"/>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800" b="1" i="0" u="none" strike="noStrike" cap="none">
                <a:solidFill>
                  <a:srgbClr val="FFFFFF"/>
                </a:solidFill>
              </a:rPr>
              <a:t>「</a:t>
            </a:r>
            <a:r>
              <a:rPr lang="en-US" sz="2800" b="1">
                <a:solidFill>
                  <a:srgbClr val="FFFFFF"/>
                </a:solidFill>
              </a:rPr>
              <a:t>オリジナル」</a:t>
            </a:r>
            <a:r>
              <a:rPr lang="en-US" sz="2800" b="0" i="0" u="none" strike="noStrike" cap="none">
                <a:solidFill>
                  <a:srgbClr val="FFFFFF"/>
                </a:solidFill>
                <a:latin typeface="Arial"/>
                <a:ea typeface="Arial"/>
                <a:cs typeface="Arial"/>
                <a:sym typeface="Arial"/>
              </a:rPr>
              <a:t>をクリック</a:t>
            </a:r>
            <a:endParaRPr sz="2800"/>
          </a:p>
        </p:txBody>
      </p:sp>
      <p:sp>
        <p:nvSpPr>
          <p:cNvPr id="479" name="Google Shape;479;p8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480" name="Google Shape;480;p83"/>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pic>
        <p:nvPicPr>
          <p:cNvPr id="481" name="Google Shape;481;p83" descr="スクリーンショット 2019-06-07 14.51.21.png"/>
          <p:cNvPicPr preferRelativeResize="0"/>
          <p:nvPr/>
        </p:nvPicPr>
        <p:blipFill rotWithShape="1">
          <a:blip r:embed="rId5">
            <a:alphaModFix/>
          </a:blip>
          <a:srcRect l="15175"/>
          <a:stretch/>
        </p:blipFill>
        <p:spPr>
          <a:xfrm>
            <a:off x="132424" y="3457376"/>
            <a:ext cx="5613891" cy="4185236"/>
          </a:xfrm>
          <a:prstGeom prst="rect">
            <a:avLst/>
          </a:prstGeom>
          <a:noFill/>
          <a:ln>
            <a:noFill/>
          </a:ln>
        </p:spPr>
      </p:pic>
      <p:sp>
        <p:nvSpPr>
          <p:cNvPr id="482" name="Google Shape;482;p83"/>
          <p:cNvSpPr/>
          <p:nvPr/>
        </p:nvSpPr>
        <p:spPr>
          <a:xfrm>
            <a:off x="3619035" y="5457446"/>
            <a:ext cx="2127300" cy="22719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83" name="Google Shape;483;p83"/>
          <p:cNvSpPr/>
          <p:nvPr/>
        </p:nvSpPr>
        <p:spPr>
          <a:xfrm>
            <a:off x="1587451" y="3531299"/>
            <a:ext cx="3200700" cy="1598700"/>
          </a:xfrm>
          <a:prstGeom prst="wedgeEllipseCallout">
            <a:avLst>
              <a:gd name="adj1" fmla="val 53364"/>
              <a:gd name="adj2" fmla="val 65033"/>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3000" b="1" i="0" u="none" strike="noStrike" cap="none">
                <a:solidFill>
                  <a:srgbClr val="FFFFFF"/>
                </a:solidFill>
              </a:rPr>
              <a:t>「</a:t>
            </a:r>
            <a:r>
              <a:rPr lang="en-US" sz="3000" b="1">
                <a:solidFill>
                  <a:srgbClr val="FFFFFF"/>
                </a:solidFill>
              </a:rPr>
              <a:t>長文</a:t>
            </a:r>
            <a:r>
              <a:rPr lang="en-US" sz="3000" b="1" i="0" u="none" strike="noStrike" cap="none">
                <a:solidFill>
                  <a:srgbClr val="FFFFFF"/>
                </a:solidFill>
              </a:rPr>
              <a:t>」</a:t>
            </a:r>
            <a:r>
              <a:rPr lang="en-US" sz="3000">
                <a:solidFill>
                  <a:srgbClr val="FFFFFF"/>
                </a:solidFill>
              </a:rPr>
              <a:t>を</a:t>
            </a:r>
            <a:endParaRPr sz="3000"/>
          </a:p>
          <a:p>
            <a:pPr marL="0" marR="0" lvl="0" indent="0" algn="ctr" rtl="0">
              <a:lnSpc>
                <a:spcPct val="100000"/>
              </a:lnSpc>
              <a:spcBef>
                <a:spcPts val="0"/>
              </a:spcBef>
              <a:spcAft>
                <a:spcPts val="0"/>
              </a:spcAft>
              <a:buClr>
                <a:srgbClr val="FFFFFF"/>
              </a:buClr>
              <a:buSzPts val="2000"/>
              <a:buFont typeface="Arial"/>
              <a:buNone/>
            </a:pPr>
            <a:r>
              <a:rPr lang="en-US" sz="3000" b="0" i="0" u="none" strike="noStrike" cap="none">
                <a:solidFill>
                  <a:srgbClr val="FFFFFF"/>
                </a:solidFill>
                <a:latin typeface="Arial"/>
                <a:ea typeface="Arial"/>
                <a:cs typeface="Arial"/>
                <a:sym typeface="Arial"/>
              </a:rPr>
              <a:t>クリック</a:t>
            </a:r>
            <a:endParaRPr sz="3000"/>
          </a:p>
        </p:txBody>
      </p:sp>
      <p:sp>
        <p:nvSpPr>
          <p:cNvPr id="484" name="Google Shape;484;p83"/>
          <p:cNvSpPr/>
          <p:nvPr/>
        </p:nvSpPr>
        <p:spPr>
          <a:xfrm>
            <a:off x="5843002" y="4584800"/>
            <a:ext cx="1248300" cy="2159100"/>
          </a:xfrm>
          <a:prstGeom prst="rightArrow">
            <a:avLst>
              <a:gd name="adj1" fmla="val 32000"/>
              <a:gd name="adj2" fmla="val 64000"/>
            </a:avLst>
          </a:prstGeom>
          <a:blipFill rotWithShape="1">
            <a:blip r:embed="rId4">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85" name="Google Shape;485;p83"/>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
        <p:nvSpPr>
          <p:cNvPr id="486" name="Google Shape;486;p83"/>
          <p:cNvSpPr/>
          <p:nvPr/>
        </p:nvSpPr>
        <p:spPr>
          <a:xfrm>
            <a:off x="7091300" y="3457375"/>
            <a:ext cx="2662200" cy="12477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84"/>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492" name="Google Shape;492;p8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493" name="Google Shape;493;p84"/>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494" name="Google Shape;494;p84"/>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11</a:t>
            </a:fld>
            <a:endParaRPr/>
          </a:p>
        </p:txBody>
      </p:sp>
      <p:sp>
        <p:nvSpPr>
          <p:cNvPr id="495" name="Google Shape;495;p84"/>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84"/>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8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502" name="Google Shape;502;p85"/>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503" name="Google Shape;503;p85"/>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12</a:t>
            </a:fld>
            <a:endParaRPr/>
          </a:p>
        </p:txBody>
      </p:sp>
      <p:sp>
        <p:nvSpPr>
          <p:cNvPr id="504" name="Google Shape;504;p85"/>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505" name="Google Shape;505;p85"/>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506" name="Google Shape;506;p85"/>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7" name="Google Shape;507;p85"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508" name="Google Shape;508;p85"/>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509" name="Google Shape;509;p85"/>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0" name="Google Shape;510;p85"/>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8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カタカナ語</a:t>
            </a:r>
            <a:endParaRPr/>
          </a:p>
        </p:txBody>
      </p:sp>
      <p:sp>
        <p:nvSpPr>
          <p:cNvPr id="516" name="Google Shape;516;p8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4800"/>
              <a:t>英語をカタカナ語で</a:t>
            </a:r>
            <a:r>
              <a:rPr lang="en-US" sz="4800" b="1"/>
              <a:t>書いてみよう</a:t>
            </a:r>
            <a:endParaRPr b="1"/>
          </a:p>
        </p:txBody>
      </p:sp>
      <p:sp>
        <p:nvSpPr>
          <p:cNvPr id="522" name="Google Shape;522;p87"/>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10個</a:t>
            </a:r>
            <a:r>
              <a:rPr lang="en-US" sz="3300"/>
              <a:t>勉強します。</a:t>
            </a:r>
            <a:endParaRPr sz="3700"/>
          </a:p>
        </p:txBody>
      </p:sp>
      <p:sp>
        <p:nvSpPr>
          <p:cNvPr id="523" name="Google Shape;523;p8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14</a:t>
            </a:fld>
            <a:endParaRPr/>
          </a:p>
        </p:txBody>
      </p:sp>
      <p:sp>
        <p:nvSpPr>
          <p:cNvPr id="524" name="Google Shape;524;p87"/>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228600" marR="0" lvl="0" indent="-241300" algn="l" rtl="0">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525" name="Google Shape;525;p87"/>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8"/>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31" name="Google Shape;531;p88"/>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OS</a:t>
            </a:r>
            <a:r>
              <a:rPr lang="en-US" sz="3600"/>
              <a:t>」のカタカナ語を書いてください。</a:t>
            </a:r>
            <a:endParaRPr sz="3600"/>
          </a:p>
        </p:txBody>
      </p:sp>
      <p:sp>
        <p:nvSpPr>
          <p:cNvPr id="532" name="Google Shape;532;p88"/>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a:t>
            </a:r>
            <a:endParaRPr sz="4800">
              <a:solidFill>
                <a:schemeClr val="lt1"/>
              </a:solidFill>
            </a:endParaRPr>
          </a:p>
        </p:txBody>
      </p:sp>
      <p:pic>
        <p:nvPicPr>
          <p:cNvPr id="533" name="Google Shape;533;p88"/>
          <p:cNvPicPr preferRelativeResize="0"/>
          <p:nvPr/>
        </p:nvPicPr>
        <p:blipFill>
          <a:blip r:embed="rId3">
            <a:alphaModFix/>
          </a:blip>
          <a:stretch>
            <a:fillRect/>
          </a:stretch>
        </p:blipFill>
        <p:spPr>
          <a:xfrm>
            <a:off x="2062950" y="2202097"/>
            <a:ext cx="8021596" cy="5349402"/>
          </a:xfrm>
          <a:prstGeom prst="rect">
            <a:avLst/>
          </a:prstGeom>
          <a:noFill/>
          <a:ln>
            <a:noFill/>
          </a:ln>
        </p:spPr>
      </p:pic>
      <p:pic>
        <p:nvPicPr>
          <p:cNvPr id="534" name="Google Shape;534;p88">
            <a:hlinkClick r:id="rId4"/>
          </p:cNvPr>
          <p:cNvPicPr preferRelativeResize="0"/>
          <p:nvPr/>
        </p:nvPicPr>
        <p:blipFill>
          <a:blip r:embed="rId5">
            <a:alphaModFix/>
          </a:blip>
          <a:stretch>
            <a:fillRect/>
          </a:stretch>
        </p:blipFill>
        <p:spPr>
          <a:xfrm>
            <a:off x="0" y="8737600"/>
            <a:ext cx="13004798" cy="1016000"/>
          </a:xfrm>
          <a:prstGeom prst="rect">
            <a:avLst/>
          </a:prstGeom>
          <a:noFill/>
          <a:ln>
            <a:noFill/>
          </a:ln>
        </p:spPr>
      </p:pic>
      <p:sp>
        <p:nvSpPr>
          <p:cNvPr id="535" name="Google Shape;535;p88">
            <a:hlinkClick r:id="rId6"/>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9"/>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41" name="Google Shape;541;p89"/>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Patch</a:t>
            </a:r>
            <a:r>
              <a:rPr lang="en-US" sz="3600"/>
              <a:t>」のカタカナ語を書いてください。</a:t>
            </a:r>
            <a:endParaRPr sz="3600"/>
          </a:p>
        </p:txBody>
      </p:sp>
      <p:sp>
        <p:nvSpPr>
          <p:cNvPr id="542" name="Google Shape;542;p89"/>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2</a:t>
            </a:r>
            <a:endParaRPr sz="4800">
              <a:solidFill>
                <a:schemeClr val="lt1"/>
              </a:solidFill>
            </a:endParaRPr>
          </a:p>
        </p:txBody>
      </p:sp>
      <p:pic>
        <p:nvPicPr>
          <p:cNvPr id="543" name="Google Shape;543;p89">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44" name="Google Shape;544;p8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89"/>
          <p:cNvPicPr preferRelativeResize="0"/>
          <p:nvPr/>
        </p:nvPicPr>
        <p:blipFill>
          <a:blip r:embed="rId6">
            <a:alphaModFix/>
          </a:blip>
          <a:stretch>
            <a:fillRect/>
          </a:stretch>
        </p:blipFill>
        <p:spPr>
          <a:xfrm>
            <a:off x="3587763" y="2592368"/>
            <a:ext cx="5829275" cy="464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90"/>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51" name="Google Shape;551;p90"/>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「Install」のカタカナ語を書いてください。</a:t>
            </a:r>
            <a:endParaRPr sz="3600"/>
          </a:p>
        </p:txBody>
      </p:sp>
      <p:sp>
        <p:nvSpPr>
          <p:cNvPr id="552" name="Google Shape;552;p90"/>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3</a:t>
            </a:r>
            <a:endParaRPr sz="4800">
              <a:solidFill>
                <a:schemeClr val="lt1"/>
              </a:solidFill>
            </a:endParaRPr>
          </a:p>
        </p:txBody>
      </p:sp>
      <p:pic>
        <p:nvPicPr>
          <p:cNvPr id="553" name="Google Shape;553;p90">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54" name="Google Shape;554;p9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5" name="Google Shape;555;p90"/>
          <p:cNvPicPr preferRelativeResize="0"/>
          <p:nvPr/>
        </p:nvPicPr>
        <p:blipFill>
          <a:blip r:embed="rId6">
            <a:alphaModFix/>
          </a:blip>
          <a:stretch>
            <a:fillRect/>
          </a:stretch>
        </p:blipFill>
        <p:spPr>
          <a:xfrm>
            <a:off x="2527750" y="3145351"/>
            <a:ext cx="8246600" cy="3937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1"/>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61" name="Google Shape;561;p91"/>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solidFill>
                  <a:schemeClr val="dk1"/>
                </a:solidFill>
              </a:rPr>
              <a:t>Signature code</a:t>
            </a:r>
            <a:r>
              <a:rPr lang="en-US" sz="3600"/>
              <a:t>」のカタカナ語を書いてください。</a:t>
            </a:r>
            <a:endParaRPr sz="3600"/>
          </a:p>
        </p:txBody>
      </p:sp>
      <p:sp>
        <p:nvSpPr>
          <p:cNvPr id="562" name="Google Shape;562;p91"/>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4</a:t>
            </a:r>
            <a:endParaRPr sz="4800">
              <a:solidFill>
                <a:schemeClr val="lt1"/>
              </a:solidFill>
            </a:endParaRPr>
          </a:p>
        </p:txBody>
      </p:sp>
      <p:pic>
        <p:nvPicPr>
          <p:cNvPr id="563" name="Google Shape;563;p91">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64" name="Google Shape;564;p9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5" name="Google Shape;565;p91"/>
          <p:cNvPicPr preferRelativeResize="0"/>
          <p:nvPr/>
        </p:nvPicPr>
        <p:blipFill>
          <a:blip r:embed="rId6">
            <a:alphaModFix/>
          </a:blip>
          <a:stretch>
            <a:fillRect/>
          </a:stretch>
        </p:blipFill>
        <p:spPr>
          <a:xfrm>
            <a:off x="2683725" y="3356551"/>
            <a:ext cx="7637350" cy="3423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92"/>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71" name="Google Shape;571;p92"/>
          <p:cNvSpPr txBox="1"/>
          <p:nvPr/>
        </p:nvSpPr>
        <p:spPr>
          <a:xfrm>
            <a:off x="750050" y="7740375"/>
            <a:ext cx="11802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4000" b="1">
                <a:solidFill>
                  <a:schemeClr val="dk1"/>
                </a:solidFill>
                <a:latin typeface="Calibri"/>
                <a:ea typeface="Calibri"/>
                <a:cs typeface="Calibri"/>
                <a:sym typeface="Calibri"/>
              </a:rPr>
              <a:t>Pattern matching</a:t>
            </a:r>
            <a:r>
              <a:rPr lang="en-US" sz="3600"/>
              <a:t>」のカタカナ語を書いてください。</a:t>
            </a:r>
            <a:endParaRPr sz="3600"/>
          </a:p>
        </p:txBody>
      </p:sp>
      <p:sp>
        <p:nvSpPr>
          <p:cNvPr id="572" name="Google Shape;572;p92"/>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5</a:t>
            </a:r>
            <a:endParaRPr sz="4800">
              <a:solidFill>
                <a:schemeClr val="lt1"/>
              </a:solidFill>
            </a:endParaRPr>
          </a:p>
        </p:txBody>
      </p:sp>
      <p:pic>
        <p:nvPicPr>
          <p:cNvPr id="573" name="Google Shape;573;p92">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74" name="Google Shape;574;p9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5" name="Google Shape;575;p92"/>
          <p:cNvPicPr preferRelativeResize="0"/>
          <p:nvPr/>
        </p:nvPicPr>
        <p:blipFill rotWithShape="1">
          <a:blip r:embed="rId6">
            <a:alphaModFix/>
          </a:blip>
          <a:srcRect t="2508" b="2830"/>
          <a:stretch/>
        </p:blipFill>
        <p:spPr>
          <a:xfrm>
            <a:off x="3426150" y="2772477"/>
            <a:ext cx="6152501" cy="465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423" name="Google Shape;423;p75"/>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424" name="Google Shape;424;p75"/>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3"/>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81" name="Google Shape;581;p93"/>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Assemble</a:t>
            </a:r>
            <a:r>
              <a:rPr lang="en-US" sz="3600"/>
              <a:t>」のカタカナ語を書いてください。</a:t>
            </a:r>
            <a:endParaRPr sz="3600"/>
          </a:p>
        </p:txBody>
      </p:sp>
      <p:sp>
        <p:nvSpPr>
          <p:cNvPr id="582" name="Google Shape;582;p93"/>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６</a:t>
            </a:r>
            <a:endParaRPr sz="4800">
              <a:solidFill>
                <a:schemeClr val="lt1"/>
              </a:solidFill>
            </a:endParaRPr>
          </a:p>
        </p:txBody>
      </p:sp>
      <p:pic>
        <p:nvPicPr>
          <p:cNvPr id="583" name="Google Shape;583;p93">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84" name="Google Shape;584;p9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93"/>
          <p:cNvPicPr preferRelativeResize="0"/>
          <p:nvPr/>
        </p:nvPicPr>
        <p:blipFill>
          <a:blip r:embed="rId6">
            <a:alphaModFix/>
          </a:blip>
          <a:stretch>
            <a:fillRect/>
          </a:stretch>
        </p:blipFill>
        <p:spPr>
          <a:xfrm>
            <a:off x="2756625" y="2938175"/>
            <a:ext cx="7788859" cy="395021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4"/>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591" name="Google Shape;591;p94"/>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Binary code</a:t>
            </a:r>
            <a:r>
              <a:rPr lang="en-US" sz="3600"/>
              <a:t>」のカタカナ語を書いてください。</a:t>
            </a:r>
            <a:endParaRPr sz="3600"/>
          </a:p>
        </p:txBody>
      </p:sp>
      <p:sp>
        <p:nvSpPr>
          <p:cNvPr id="592" name="Google Shape;592;p94"/>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7</a:t>
            </a:r>
            <a:endParaRPr sz="4800">
              <a:solidFill>
                <a:schemeClr val="lt1"/>
              </a:solidFill>
            </a:endParaRPr>
          </a:p>
        </p:txBody>
      </p:sp>
      <p:pic>
        <p:nvPicPr>
          <p:cNvPr id="593" name="Google Shape;593;p94">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94" name="Google Shape;594;p9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p94"/>
          <p:cNvPicPr preferRelativeResize="0"/>
          <p:nvPr/>
        </p:nvPicPr>
        <p:blipFill>
          <a:blip r:embed="rId6">
            <a:alphaModFix/>
          </a:blip>
          <a:stretch>
            <a:fillRect/>
          </a:stretch>
        </p:blipFill>
        <p:spPr>
          <a:xfrm>
            <a:off x="3026175" y="3279401"/>
            <a:ext cx="6757300" cy="386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5"/>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601" name="Google Shape;601;p95"/>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Source code</a:t>
            </a:r>
            <a:r>
              <a:rPr lang="en-US" sz="3600"/>
              <a:t>」のカタカナ語を書いてください。</a:t>
            </a:r>
            <a:endParaRPr sz="3600"/>
          </a:p>
        </p:txBody>
      </p:sp>
      <p:sp>
        <p:nvSpPr>
          <p:cNvPr id="602" name="Google Shape;602;p95"/>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8</a:t>
            </a:r>
            <a:endParaRPr sz="4800">
              <a:solidFill>
                <a:schemeClr val="lt1"/>
              </a:solidFill>
            </a:endParaRPr>
          </a:p>
        </p:txBody>
      </p:sp>
      <p:pic>
        <p:nvPicPr>
          <p:cNvPr id="603" name="Google Shape;603;p95">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604" name="Google Shape;604;p9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95"/>
          <p:cNvPicPr preferRelativeResize="0"/>
          <p:nvPr/>
        </p:nvPicPr>
        <p:blipFill>
          <a:blip r:embed="rId6">
            <a:alphaModFix/>
          </a:blip>
          <a:stretch>
            <a:fillRect/>
          </a:stretch>
        </p:blipFill>
        <p:spPr>
          <a:xfrm>
            <a:off x="3109975" y="3010975"/>
            <a:ext cx="6567875" cy="440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6"/>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611" name="Google Shape;611;p96"/>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Client</a:t>
            </a:r>
            <a:r>
              <a:rPr lang="en-US" sz="3600"/>
              <a:t>」のカタカナ語を書いてください。</a:t>
            </a:r>
            <a:endParaRPr sz="3600"/>
          </a:p>
        </p:txBody>
      </p:sp>
      <p:sp>
        <p:nvSpPr>
          <p:cNvPr id="612" name="Google Shape;612;p96"/>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9</a:t>
            </a:r>
            <a:endParaRPr sz="4800">
              <a:solidFill>
                <a:schemeClr val="lt1"/>
              </a:solidFill>
            </a:endParaRPr>
          </a:p>
        </p:txBody>
      </p:sp>
      <p:pic>
        <p:nvPicPr>
          <p:cNvPr id="613" name="Google Shape;613;p96">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614" name="Google Shape;614;p9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5" name="Google Shape;615;p96"/>
          <p:cNvPicPr preferRelativeResize="0"/>
          <p:nvPr/>
        </p:nvPicPr>
        <p:blipFill>
          <a:blip r:embed="rId6">
            <a:alphaModFix/>
          </a:blip>
          <a:stretch>
            <a:fillRect/>
          </a:stretch>
        </p:blipFill>
        <p:spPr>
          <a:xfrm>
            <a:off x="3177862" y="3054375"/>
            <a:ext cx="6649075" cy="41648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4800"/>
              <a:t>英語をカタカナ語で書いてみよう</a:t>
            </a:r>
            <a:endParaRPr/>
          </a:p>
        </p:txBody>
      </p:sp>
      <p:sp>
        <p:nvSpPr>
          <p:cNvPr id="621" name="Google Shape;621;p97"/>
          <p:cNvSpPr txBox="1"/>
          <p:nvPr/>
        </p:nvSpPr>
        <p:spPr>
          <a:xfrm>
            <a:off x="750050" y="7740375"/>
            <a:ext cx="11802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t>「</a:t>
            </a:r>
            <a:r>
              <a:rPr lang="en-US" sz="3600" b="1"/>
              <a:t>Buffer overflow</a:t>
            </a:r>
            <a:r>
              <a:rPr lang="en-US" sz="3600"/>
              <a:t>」のカタカナ語を書いてください。</a:t>
            </a:r>
            <a:endParaRPr sz="3600"/>
          </a:p>
        </p:txBody>
      </p:sp>
      <p:sp>
        <p:nvSpPr>
          <p:cNvPr id="622" name="Google Shape;622;p97"/>
          <p:cNvSpPr/>
          <p:nvPr/>
        </p:nvSpPr>
        <p:spPr>
          <a:xfrm>
            <a:off x="12600" y="2188450"/>
            <a:ext cx="1257300" cy="10161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10</a:t>
            </a:r>
            <a:endParaRPr sz="4800">
              <a:solidFill>
                <a:schemeClr val="lt1"/>
              </a:solidFill>
            </a:endParaRPr>
          </a:p>
        </p:txBody>
      </p:sp>
      <p:pic>
        <p:nvPicPr>
          <p:cNvPr id="623" name="Google Shape;623;p97">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624" name="Google Shape;624;p9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5" name="Google Shape;625;p97"/>
          <p:cNvPicPr preferRelativeResize="0"/>
          <p:nvPr/>
        </p:nvPicPr>
        <p:blipFill>
          <a:blip r:embed="rId6">
            <a:alphaModFix/>
          </a:blip>
          <a:stretch>
            <a:fillRect/>
          </a:stretch>
        </p:blipFill>
        <p:spPr>
          <a:xfrm>
            <a:off x="2465900" y="3464024"/>
            <a:ext cx="8085100" cy="34985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8"/>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25</a:t>
            </a:fld>
            <a:endParaRPr/>
          </a:p>
        </p:txBody>
      </p:sp>
      <p:graphicFrame>
        <p:nvGraphicFramePr>
          <p:cNvPr id="631" name="Google Shape;631;p98"/>
          <p:cNvGraphicFramePr/>
          <p:nvPr/>
        </p:nvGraphicFramePr>
        <p:xfrm>
          <a:off x="733286" y="1844828"/>
          <a:ext cx="11636425" cy="7391623"/>
        </p:xfrm>
        <a:graphic>
          <a:graphicData uri="http://schemas.openxmlformats.org/drawingml/2006/table">
            <a:tbl>
              <a:tblPr bandRow="1">
                <a:noFill/>
                <a:tableStyleId>{4471E32D-5318-4A98-AF15-CA6AC544ED30}</a:tableStyleId>
              </a:tblPr>
              <a:tblGrid>
                <a:gridCol w="942900">
                  <a:extLst>
                    <a:ext uri="{9D8B030D-6E8A-4147-A177-3AD203B41FA5}">
                      <a16:colId xmlns:a16="http://schemas.microsoft.com/office/drawing/2014/main" val="20000"/>
                    </a:ext>
                  </a:extLst>
                </a:gridCol>
                <a:gridCol w="4926850">
                  <a:extLst>
                    <a:ext uri="{9D8B030D-6E8A-4147-A177-3AD203B41FA5}">
                      <a16:colId xmlns:a16="http://schemas.microsoft.com/office/drawing/2014/main" val="20001"/>
                    </a:ext>
                  </a:extLst>
                </a:gridCol>
                <a:gridCol w="5766675">
                  <a:extLst>
                    <a:ext uri="{9D8B030D-6E8A-4147-A177-3AD203B41FA5}">
                      <a16:colId xmlns:a16="http://schemas.microsoft.com/office/drawing/2014/main" val="20002"/>
                    </a:ext>
                  </a:extLst>
                </a:gridCol>
              </a:tblGrid>
              <a:tr h="545450">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83650">
                <a:tc>
                  <a:txBody>
                    <a:bodyPr/>
                    <a:lstStyle/>
                    <a:p>
                      <a:pPr marL="0" marR="0" lvl="0" indent="0" algn="ctr" rtl="0">
                        <a:lnSpc>
                          <a:spcPct val="100000"/>
                        </a:lnSpc>
                        <a:spcBef>
                          <a:spcPts val="0"/>
                        </a:spcBef>
                        <a:spcAft>
                          <a:spcPts val="0"/>
                        </a:spcAft>
                        <a:buNone/>
                      </a:pPr>
                      <a:r>
                        <a:rPr lang="en-US" sz="3000">
                          <a:solidFill>
                            <a:schemeClr val="dk1"/>
                          </a:solidFill>
                        </a:rPr>
                        <a:t>1</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OS</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63775">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a:solidFill>
                            <a:schemeClr val="dk1"/>
                          </a:solidFill>
                          <a:latin typeface="Arial"/>
                          <a:ea typeface="Arial"/>
                          <a:cs typeface="Arial"/>
                          <a:sym typeface="Arial"/>
                        </a:rPr>
                        <a:t>Path</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3</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Install</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3"/>
                  </a:ext>
                </a:extLst>
              </a:tr>
              <a:tr h="653100">
                <a:tc>
                  <a:txBody>
                    <a:bodyPr/>
                    <a:lstStyle/>
                    <a:p>
                      <a:pPr marL="0" marR="0" lvl="0" indent="0" algn="ctr" rtl="0">
                        <a:lnSpc>
                          <a:spcPct val="100000"/>
                        </a:lnSpc>
                        <a:spcBef>
                          <a:spcPts val="0"/>
                        </a:spcBef>
                        <a:spcAft>
                          <a:spcPts val="0"/>
                        </a:spcAft>
                        <a:buNone/>
                      </a:pPr>
                      <a:r>
                        <a:rPr lang="en-US" sz="3000">
                          <a:solidFill>
                            <a:schemeClr val="dk1"/>
                          </a:solidFill>
                        </a:rPr>
                        <a:t>4</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Signature code</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53100">
                <a:tc>
                  <a:txBody>
                    <a:bodyPr/>
                    <a:lstStyle/>
                    <a:p>
                      <a:pPr marL="0" marR="0" lvl="0" indent="0" algn="ctr" rtl="0">
                        <a:lnSpc>
                          <a:spcPct val="100000"/>
                        </a:lnSpc>
                        <a:spcBef>
                          <a:spcPts val="0"/>
                        </a:spcBef>
                        <a:spcAft>
                          <a:spcPts val="0"/>
                        </a:spcAft>
                        <a:buNone/>
                      </a:pPr>
                      <a:r>
                        <a:rPr lang="en-US" sz="3000">
                          <a:solidFill>
                            <a:schemeClr val="dk1"/>
                          </a:solidFill>
                        </a:rPr>
                        <a:t>5</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Pattern matching</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5"/>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6</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Assemble</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7</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Binary code</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7"/>
                  </a:ext>
                </a:extLst>
              </a:tr>
              <a:tr h="631950">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Source code</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9</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Client</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9"/>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10</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US" sz="3000">
                          <a:solidFill>
                            <a:schemeClr val="dk1"/>
                          </a:solidFill>
                          <a:latin typeface="Arial"/>
                          <a:ea typeface="Arial"/>
                          <a:cs typeface="Arial"/>
                          <a:sym typeface="Arial"/>
                        </a:rPr>
                        <a:t>Buffer overflow</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bl>
          </a:graphicData>
        </a:graphic>
      </p:graphicFrame>
      <p:sp>
        <p:nvSpPr>
          <p:cNvPr id="632" name="Google Shape;632;p9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638" name="Google Shape;638;p9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10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u="sng">
                <a:solidFill>
                  <a:schemeClr val="hlink"/>
                </a:solidFill>
                <a:hlinkClick r:id="rId3"/>
              </a:rPr>
              <a:t>コンピュータウイルスの全体内容</a:t>
            </a:r>
            <a:endParaRPr b="0"/>
          </a:p>
        </p:txBody>
      </p:sp>
      <p:sp>
        <p:nvSpPr>
          <p:cNvPr id="644" name="Google Shape;644;p10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27</a:t>
            </a:fld>
            <a:endParaRPr/>
          </a:p>
        </p:txBody>
      </p:sp>
      <p:pic>
        <p:nvPicPr>
          <p:cNvPr id="645" name="Google Shape;645;p100"/>
          <p:cNvPicPr preferRelativeResize="0"/>
          <p:nvPr/>
        </p:nvPicPr>
        <p:blipFill rotWithShape="1">
          <a:blip r:embed="rId4">
            <a:alphaModFix/>
          </a:blip>
          <a:srcRect l="2230" t="8706" r="2029" b="6107"/>
          <a:stretch/>
        </p:blipFill>
        <p:spPr>
          <a:xfrm>
            <a:off x="198875" y="2310575"/>
            <a:ext cx="12607048" cy="62642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u="sng">
                <a:solidFill>
                  <a:schemeClr val="hlink"/>
                </a:solidFill>
                <a:hlinkClick r:id="rId3"/>
              </a:rPr>
              <a:t>コンピュータウイルスの全体内容</a:t>
            </a:r>
            <a:endParaRPr b="0"/>
          </a:p>
        </p:txBody>
      </p:sp>
      <p:sp>
        <p:nvSpPr>
          <p:cNvPr id="651" name="Google Shape;651;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pic>
        <p:nvPicPr>
          <p:cNvPr id="652" name="Google Shape;652;p101"/>
          <p:cNvPicPr preferRelativeResize="0"/>
          <p:nvPr/>
        </p:nvPicPr>
        <p:blipFill rotWithShape="1">
          <a:blip r:embed="rId4">
            <a:alphaModFix/>
          </a:blip>
          <a:srcRect l="2230" t="8706" r="2029" b="6107"/>
          <a:stretch/>
        </p:blipFill>
        <p:spPr>
          <a:xfrm>
            <a:off x="198875" y="2310575"/>
            <a:ext cx="12607048" cy="6264260"/>
          </a:xfrm>
          <a:prstGeom prst="rect">
            <a:avLst/>
          </a:prstGeom>
          <a:noFill/>
          <a:ln>
            <a:noFill/>
          </a:ln>
        </p:spPr>
      </p:pic>
      <p:sp>
        <p:nvSpPr>
          <p:cNvPr id="653" name="Google Shape;653;p101"/>
          <p:cNvSpPr/>
          <p:nvPr/>
        </p:nvSpPr>
        <p:spPr>
          <a:xfrm>
            <a:off x="7316125" y="6685475"/>
            <a:ext cx="5489700" cy="21753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コンピュータウイルス</a:t>
            </a:r>
            <a:br>
              <a:rPr lang="en-US" b="1"/>
            </a:br>
            <a:r>
              <a:rPr lang="en-US" b="1"/>
              <a:t>への対策 </a:t>
            </a:r>
            <a:endParaRPr b="1"/>
          </a:p>
        </p:txBody>
      </p:sp>
      <p:sp>
        <p:nvSpPr>
          <p:cNvPr id="659" name="Google Shape;659;p10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430" name="Google Shape;430;p76"/>
          <p:cNvSpPr txBox="1">
            <a:spLocks noGrp="1"/>
          </p:cNvSpPr>
          <p:nvPr>
            <p:ph type="body" idx="1"/>
          </p:nvPr>
        </p:nvSpPr>
        <p:spPr>
          <a:xfrm>
            <a:off x="743025" y="2189925"/>
            <a:ext cx="11099700" cy="64872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50000"/>
              </a:lnSpc>
              <a:spcBef>
                <a:spcPts val="2400"/>
              </a:spcBef>
              <a:spcAft>
                <a:spcPts val="0"/>
              </a:spcAft>
              <a:buSzPts val="3600"/>
              <a:buAutoNum type="arabicPeriod"/>
            </a:pPr>
            <a:r>
              <a:rPr lang="en-US" sz="3600"/>
              <a:t>ミニテストと復習</a:t>
            </a:r>
            <a:endParaRPr sz="3600"/>
          </a:p>
          <a:p>
            <a:pPr marL="457200" marR="0" lvl="0" indent="-457200" algn="l" rtl="0">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50000"/>
              </a:lnSpc>
              <a:spcBef>
                <a:spcPts val="1000"/>
              </a:spcBef>
              <a:spcAft>
                <a:spcPts val="0"/>
              </a:spcAft>
              <a:buSzPts val="3600"/>
              <a:buAutoNum type="arabicPeriod"/>
            </a:pPr>
            <a:r>
              <a:rPr lang="en-US" sz="3600"/>
              <a:t>文章の理解</a:t>
            </a:r>
            <a:endParaRPr sz="3600"/>
          </a:p>
          <a:p>
            <a:pPr marL="457200" lvl="0" indent="-457200" algn="l" rtl="0">
              <a:lnSpc>
                <a:spcPct val="150000"/>
              </a:lnSpc>
              <a:spcBef>
                <a:spcPts val="1000"/>
              </a:spcBef>
              <a:spcAft>
                <a:spcPts val="0"/>
              </a:spcAft>
              <a:buSzPts val="3600"/>
              <a:buAutoNum type="arabicPeriod"/>
            </a:pPr>
            <a:r>
              <a:rPr lang="en-US" sz="3600"/>
              <a:t>会話練習</a:t>
            </a:r>
            <a:endParaRPr sz="3600"/>
          </a:p>
          <a:p>
            <a:pPr marL="457200" lvl="0" indent="-457200" algn="l" rtl="0">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431" name="Google Shape;431;p7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3"/>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sz="5560"/>
              <a:t>コンピュータウイルスへの対策 </a:t>
            </a:r>
            <a:endParaRPr sz="5560" b="0"/>
          </a:p>
        </p:txBody>
      </p:sp>
      <p:sp>
        <p:nvSpPr>
          <p:cNvPr id="665" name="Google Shape;665;p10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30</a:t>
            </a:fld>
            <a:endParaRPr/>
          </a:p>
        </p:txBody>
      </p:sp>
      <p:sp>
        <p:nvSpPr>
          <p:cNvPr id="666" name="Google Shape;666;p103"/>
          <p:cNvSpPr txBox="1"/>
          <p:nvPr/>
        </p:nvSpPr>
        <p:spPr>
          <a:xfrm>
            <a:off x="367400" y="2334550"/>
            <a:ext cx="126375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40000"/>
              </a:lnSpc>
              <a:spcBef>
                <a:spcPts val="0"/>
              </a:spcBef>
              <a:spcAft>
                <a:spcPts val="0"/>
              </a:spcAft>
              <a:buClr>
                <a:schemeClr val="dk1"/>
              </a:buClr>
              <a:buSzPts val="1100"/>
              <a:buFont typeface="Arial"/>
              <a:buNone/>
            </a:pPr>
            <a:r>
              <a:rPr lang="en-US" sz="3000"/>
              <a:t>コンピュータウイルスに対する予防・検知・感染後の対応についても、「コンピュータウイルス対策基準」にまとめられています。</a:t>
            </a:r>
            <a:endParaRPr sz="3000"/>
          </a:p>
          <a:p>
            <a:pPr marL="0" marR="0" lvl="0" indent="0" algn="l" rtl="0">
              <a:lnSpc>
                <a:spcPct val="140000"/>
              </a:lnSpc>
              <a:spcBef>
                <a:spcPts val="0"/>
              </a:spcBef>
              <a:spcAft>
                <a:spcPts val="0"/>
              </a:spcAft>
              <a:buClr>
                <a:schemeClr val="dk1"/>
              </a:buClr>
              <a:buSzPts val="1100"/>
              <a:buFont typeface="Arial"/>
              <a:buNone/>
            </a:pPr>
            <a:r>
              <a:rPr lang="en-US" sz="3000" b="1"/>
              <a:t>●ウイルスの予防</a:t>
            </a:r>
            <a:endParaRPr sz="3000" b="1"/>
          </a:p>
          <a:p>
            <a:pPr marL="0" marR="0" lvl="0" indent="0" algn="l" rtl="0">
              <a:lnSpc>
                <a:spcPct val="140000"/>
              </a:lnSpc>
              <a:spcBef>
                <a:spcPts val="0"/>
              </a:spcBef>
              <a:spcAft>
                <a:spcPts val="0"/>
              </a:spcAft>
              <a:buClr>
                <a:schemeClr val="dk1"/>
              </a:buClr>
              <a:buSzPts val="1100"/>
              <a:buFont typeface="Arial"/>
              <a:buNone/>
            </a:pPr>
            <a:r>
              <a:rPr lang="en-US" sz="3000"/>
              <a:t>ウイルスの感染源は、主に電子メールとWebサイトです。電子メール</a:t>
            </a:r>
            <a:br>
              <a:rPr lang="en-US" sz="3000"/>
            </a:br>
            <a:r>
              <a:rPr lang="en-US" sz="3000"/>
              <a:t>による感染を防ぐには、知らない人から送られてきた添付ファイルを</a:t>
            </a:r>
            <a:br>
              <a:rPr lang="en-US" sz="3000"/>
            </a:br>
            <a:r>
              <a:rPr lang="en-US" sz="3000"/>
              <a:t>むやみに開かないことが重要です。Webサイトの閲覧による感染を防ぐには、ブラウザに怪しいWebサイトは表示しない設定をしておくなど</a:t>
            </a:r>
            <a:br>
              <a:rPr lang="en-US" sz="3000"/>
            </a:br>
            <a:r>
              <a:rPr lang="en-US" sz="3000"/>
              <a:t>の対策方法があります。また、PCの脆弱性を突いて感染しないように、OSやアプリケーションの修正パッチを適切に適用します。</a:t>
            </a:r>
            <a:endParaRPr sz="3000"/>
          </a:p>
        </p:txBody>
      </p:sp>
      <p:pic>
        <p:nvPicPr>
          <p:cNvPr id="667" name="Google Shape;667;p103"/>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04"/>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sz="5560"/>
              <a:t>コンピュータウイルスへの対策 </a:t>
            </a:r>
            <a:endParaRPr sz="5560" b="0"/>
          </a:p>
        </p:txBody>
      </p:sp>
      <p:sp>
        <p:nvSpPr>
          <p:cNvPr id="673" name="Google Shape;673;p10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31</a:t>
            </a:fld>
            <a:endParaRPr/>
          </a:p>
        </p:txBody>
      </p:sp>
      <p:sp>
        <p:nvSpPr>
          <p:cNvPr id="674" name="Google Shape;674;p104"/>
          <p:cNvSpPr txBox="1"/>
          <p:nvPr/>
        </p:nvSpPr>
        <p:spPr>
          <a:xfrm>
            <a:off x="326300" y="2286450"/>
            <a:ext cx="12817500" cy="7302000"/>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chemeClr val="dk1"/>
              </a:buClr>
              <a:buSzPts val="935"/>
              <a:buFont typeface="Arial"/>
              <a:buNone/>
            </a:pPr>
            <a:r>
              <a:rPr lang="en-US" sz="3035" b="1"/>
              <a:t>●ウイルスの検知</a:t>
            </a:r>
            <a:endParaRPr sz="3035" b="1"/>
          </a:p>
          <a:p>
            <a:pPr marL="0" marR="0" lvl="0" indent="0" algn="l" rtl="0">
              <a:lnSpc>
                <a:spcPct val="120000"/>
              </a:lnSpc>
              <a:spcBef>
                <a:spcPts val="0"/>
              </a:spcBef>
              <a:spcAft>
                <a:spcPts val="0"/>
              </a:spcAft>
              <a:buClr>
                <a:schemeClr val="dk1"/>
              </a:buClr>
              <a:buSzPts val="935"/>
              <a:buFont typeface="Arial"/>
              <a:buNone/>
            </a:pPr>
            <a:r>
              <a:rPr lang="en-US" sz="3035"/>
              <a:t>コンピュータには、必ずウイルス対策ソフトをインストールして</a:t>
            </a:r>
            <a:br>
              <a:rPr lang="en-US" sz="3035"/>
            </a:br>
            <a:r>
              <a:rPr lang="en-US" sz="3035"/>
              <a:t>おきます。ウイルス対策ソフトは、既知ウイルスの情報（シグネチャ</a:t>
            </a:r>
            <a:br>
              <a:rPr lang="en-US" sz="3035"/>
            </a:br>
            <a:r>
              <a:rPr lang="en-US" sz="3035"/>
              <a:t>コード ）をウイルス定義ファイルとしてもっていて、これと比較して</a:t>
            </a:r>
            <a:br>
              <a:rPr lang="en-US" sz="3035"/>
            </a:br>
            <a:r>
              <a:rPr lang="en-US" sz="3035"/>
              <a:t>ウイルスの検知・駆除を行います。これを、パターンマッチング方式</a:t>
            </a:r>
            <a:br>
              <a:rPr lang="en-US" sz="3035"/>
            </a:br>
            <a:r>
              <a:rPr lang="en-US" sz="3035"/>
              <a:t>といいます。ウイルスは毎日新しい種類のものが作られているので、</a:t>
            </a:r>
            <a:br>
              <a:rPr lang="en-US" sz="3035"/>
            </a:br>
            <a:r>
              <a:rPr lang="en-US" sz="3035"/>
              <a:t>最新のウイルスにも対応できるよう、ウイルス定義ファイルは定期的に更新する必要があります。</a:t>
            </a:r>
            <a:endParaRPr sz="3035"/>
          </a:p>
          <a:p>
            <a:pPr marL="0" marR="0" lvl="0" indent="0" algn="l" rtl="0">
              <a:lnSpc>
                <a:spcPct val="120000"/>
              </a:lnSpc>
              <a:spcBef>
                <a:spcPts val="1000"/>
              </a:spcBef>
              <a:spcAft>
                <a:spcPts val="0"/>
              </a:spcAft>
              <a:buClr>
                <a:schemeClr val="dk1"/>
              </a:buClr>
              <a:buSzPts val="935"/>
              <a:buFont typeface="Arial"/>
              <a:buNone/>
            </a:pPr>
            <a:r>
              <a:rPr lang="en-US" sz="3035" b="1"/>
              <a:t>●感染後の対応</a:t>
            </a:r>
            <a:endParaRPr sz="3035" b="1"/>
          </a:p>
          <a:p>
            <a:pPr marL="0" marR="0" lvl="0" indent="0" algn="l" rtl="0">
              <a:lnSpc>
                <a:spcPct val="120000"/>
              </a:lnSpc>
              <a:spcBef>
                <a:spcPts val="0"/>
              </a:spcBef>
              <a:spcAft>
                <a:spcPts val="0"/>
              </a:spcAft>
              <a:buClr>
                <a:schemeClr val="dk1"/>
              </a:buClr>
              <a:buSzPts val="935"/>
              <a:buFont typeface="Arial"/>
              <a:buNone/>
            </a:pPr>
            <a:r>
              <a:rPr lang="en-US" sz="3035"/>
              <a:t>ウイルスに感染してしまったら、コンピュータをすぐにネットワーク</a:t>
            </a:r>
            <a:br>
              <a:rPr lang="en-US" sz="3035"/>
            </a:br>
            <a:r>
              <a:rPr lang="en-US" sz="3035"/>
              <a:t>から切り離すことが重要です。これは、ネットワークを通じてさらに</a:t>
            </a:r>
            <a:br>
              <a:rPr lang="en-US" sz="3035"/>
            </a:br>
            <a:r>
              <a:rPr lang="en-US" sz="3035"/>
              <a:t>感染を広げてしまうなど、被害の拡大を防ぐためです。</a:t>
            </a:r>
            <a:endParaRPr sz="3035"/>
          </a:p>
        </p:txBody>
      </p:sp>
      <p:pic>
        <p:nvPicPr>
          <p:cNvPr id="675" name="Google Shape;675;p104"/>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5"/>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560"/>
              <a:t>Các biện pháp đối phó virus máy tính </a:t>
            </a:r>
            <a:endParaRPr sz="5700"/>
          </a:p>
        </p:txBody>
      </p:sp>
      <p:sp>
        <p:nvSpPr>
          <p:cNvPr id="681" name="Google Shape;681;p105"/>
          <p:cNvSpPr txBox="1"/>
          <p:nvPr/>
        </p:nvSpPr>
        <p:spPr>
          <a:xfrm>
            <a:off x="421150" y="3338675"/>
            <a:ext cx="12482700" cy="12930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40000"/>
              </a:lnSpc>
              <a:spcBef>
                <a:spcPts val="0"/>
              </a:spcBef>
              <a:spcAft>
                <a:spcPts val="0"/>
              </a:spcAft>
              <a:buClr>
                <a:schemeClr val="dk1"/>
              </a:buClr>
              <a:buSzPts val="1100"/>
              <a:buFont typeface="Arial"/>
              <a:buNone/>
            </a:pPr>
            <a:r>
              <a:rPr lang="en-US" sz="3000">
                <a:solidFill>
                  <a:schemeClr val="dk1"/>
                </a:solidFill>
              </a:rPr>
              <a:t>コンピュータウイルス</a:t>
            </a:r>
            <a:r>
              <a:rPr lang="en-US" sz="3000">
                <a:solidFill>
                  <a:schemeClr val="accent5"/>
                </a:solidFill>
              </a:rPr>
              <a:t>に対する</a:t>
            </a:r>
            <a:r>
              <a:rPr lang="en-US" sz="3000" b="1" u="sng">
                <a:solidFill>
                  <a:schemeClr val="dk1"/>
                </a:solidFill>
              </a:rPr>
              <a:t>予防・検知・感染後の対応</a:t>
            </a:r>
            <a:r>
              <a:rPr lang="en-US" sz="3000">
                <a:solidFill>
                  <a:schemeClr val="dk1"/>
                </a:solidFill>
              </a:rPr>
              <a:t>について</a:t>
            </a:r>
            <a:r>
              <a:rPr lang="en-US" sz="3000">
                <a:solidFill>
                  <a:schemeClr val="accent5"/>
                </a:solidFill>
              </a:rPr>
              <a:t>も</a:t>
            </a:r>
            <a:r>
              <a:rPr lang="en-US" sz="3000">
                <a:solidFill>
                  <a:schemeClr val="dk1"/>
                </a:solidFill>
              </a:rPr>
              <a:t>、「コンピュータウイルス対策基準」にまとめられています。</a:t>
            </a:r>
            <a:endParaRPr sz="3140">
              <a:solidFill>
                <a:schemeClr val="accent5"/>
              </a:solidFill>
            </a:endParaRPr>
          </a:p>
        </p:txBody>
      </p:sp>
      <p:sp>
        <p:nvSpPr>
          <p:cNvPr id="682" name="Google Shape;682;p105"/>
          <p:cNvSpPr txBox="1"/>
          <p:nvPr/>
        </p:nvSpPr>
        <p:spPr>
          <a:xfrm>
            <a:off x="216350" y="5640838"/>
            <a:ext cx="12572100" cy="1177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Clr>
                <a:schemeClr val="accent5"/>
              </a:buClr>
              <a:buSzPts val="2800"/>
              <a:buChar char="➔"/>
            </a:pPr>
            <a:endParaRPr sz="3000">
              <a:solidFill>
                <a:schemeClr val="dk1"/>
              </a:solidFill>
            </a:endParaRPr>
          </a:p>
          <a:p>
            <a:pPr marL="457200" lvl="0" indent="0" algn="l" rtl="0">
              <a:lnSpc>
                <a:spcPct val="115000"/>
              </a:lnSpc>
              <a:spcBef>
                <a:spcPts val="0"/>
              </a:spcBef>
              <a:spcAft>
                <a:spcPts val="0"/>
              </a:spcAft>
              <a:buNone/>
            </a:pPr>
            <a:endParaRPr sz="3000"/>
          </a:p>
        </p:txBody>
      </p:sp>
      <p:sp>
        <p:nvSpPr>
          <p:cNvPr id="683" name="Google Shape;683;p10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0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ウイルスの予防</a:t>
            </a:r>
            <a:endParaRPr b="1"/>
          </a:p>
        </p:txBody>
      </p:sp>
      <p:sp>
        <p:nvSpPr>
          <p:cNvPr id="689" name="Google Shape;689;p10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7"/>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695" name="Google Shape;695;p10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34</a:t>
            </a:fld>
            <a:endParaRPr/>
          </a:p>
        </p:txBody>
      </p:sp>
      <p:sp>
        <p:nvSpPr>
          <p:cNvPr id="696" name="Google Shape;696;p107"/>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97" name="Google Shape;697;p107"/>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98" name="Google Shape;698;p107"/>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99" name="Google Shape;699;p107"/>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時間：5分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700" name="Google Shape;700;p107"/>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35〜36</a:t>
            </a:r>
            <a:r>
              <a:rPr lang="en-US" sz="3600" b="1"/>
              <a:t>ページを開き確認してください</a:t>
            </a:r>
            <a:endParaRPr sz="36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35</a:t>
            </a:fld>
            <a:endParaRPr/>
          </a:p>
        </p:txBody>
      </p:sp>
      <p:sp>
        <p:nvSpPr>
          <p:cNvPr id="706" name="Google Shape;706;p10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07" name="Google Shape;707;p108"/>
          <p:cNvGraphicFramePr/>
          <p:nvPr/>
        </p:nvGraphicFramePr>
        <p:xfrm>
          <a:off x="862821" y="1950734"/>
          <a:ext cx="11279150" cy="7982352"/>
        </p:xfrm>
        <a:graphic>
          <a:graphicData uri="http://schemas.openxmlformats.org/drawingml/2006/table">
            <a:tbl>
              <a:tblPr>
                <a:noFill/>
                <a:tableStyleId>{835ADFAB-3EC7-4E34-8EE0-26825AE0F6C5}</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感染源</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主に</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むやみに</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58322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重要</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閲覧</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怪しい</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脆弱性</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突く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修正</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OS</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Patch</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09"/>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a:t>ウイルスの予防</a:t>
            </a:r>
            <a:r>
              <a:rPr lang="en-US" sz="5560"/>
              <a:t> </a:t>
            </a:r>
            <a:endParaRPr sz="5700"/>
          </a:p>
        </p:txBody>
      </p:sp>
      <p:sp>
        <p:nvSpPr>
          <p:cNvPr id="713" name="Google Shape;713;p109"/>
          <p:cNvSpPr txBox="1"/>
          <p:nvPr/>
        </p:nvSpPr>
        <p:spPr>
          <a:xfrm>
            <a:off x="282800" y="2475600"/>
            <a:ext cx="12439200" cy="54951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b="1" dirty="0">
                <a:solidFill>
                  <a:schemeClr val="dk1"/>
                </a:solidFill>
              </a:rPr>
              <a:t>●</a:t>
            </a:r>
            <a:r>
              <a:rPr lang="en-US" sz="3000" b="1" dirty="0" err="1">
                <a:solidFill>
                  <a:schemeClr val="dk1"/>
                </a:solidFill>
              </a:rPr>
              <a:t>ウイルスの予防</a:t>
            </a:r>
            <a:endParaRPr sz="3000" b="1"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dirty="0" err="1">
                <a:solidFill>
                  <a:schemeClr val="dk1"/>
                </a:solidFill>
              </a:rPr>
              <a:t>ウイルスの感染源は、主に電子メールとWebサイトです。電子メール</a:t>
            </a:r>
            <a:br>
              <a:rPr lang="en-US" sz="3000" dirty="0">
                <a:solidFill>
                  <a:schemeClr val="dk1"/>
                </a:solidFill>
              </a:rPr>
            </a:br>
            <a:r>
              <a:rPr lang="en-US" sz="3000" dirty="0" err="1">
                <a:solidFill>
                  <a:schemeClr val="accent5"/>
                </a:solidFill>
              </a:rPr>
              <a:t>による</a:t>
            </a:r>
            <a:r>
              <a:rPr lang="en-US" sz="3000" dirty="0" err="1">
                <a:solidFill>
                  <a:schemeClr val="dk1"/>
                </a:solidFill>
              </a:rPr>
              <a:t>感染を防ぐ</a:t>
            </a:r>
            <a:r>
              <a:rPr lang="en-US" sz="3000" dirty="0" err="1">
                <a:solidFill>
                  <a:schemeClr val="accent5"/>
                </a:solidFill>
              </a:rPr>
              <a:t>には</a:t>
            </a:r>
            <a:r>
              <a:rPr lang="en-US" sz="3000" dirty="0" err="1">
                <a:solidFill>
                  <a:schemeClr val="dk1"/>
                </a:solidFill>
              </a:rPr>
              <a:t>、知らない人から送られてきた添付ファイルを</a:t>
            </a:r>
            <a:br>
              <a:rPr lang="en-US" sz="3000" dirty="0">
                <a:solidFill>
                  <a:schemeClr val="dk1"/>
                </a:solidFill>
              </a:rPr>
            </a:br>
            <a:r>
              <a:rPr lang="en-US" sz="3000" dirty="0">
                <a:solidFill>
                  <a:schemeClr val="dk1"/>
                </a:solidFill>
              </a:rPr>
              <a:t>むやみに開かないことが</a:t>
            </a:r>
            <a:r>
              <a:rPr lang="en-US" sz="3000" b="1" dirty="0">
                <a:solidFill>
                  <a:schemeClr val="dk1"/>
                </a:solidFill>
              </a:rPr>
              <a:t>重要です</a:t>
            </a:r>
            <a:r>
              <a:rPr lang="en-US" sz="3000" dirty="0">
                <a:solidFill>
                  <a:schemeClr val="dk1"/>
                </a:solidFill>
              </a:rPr>
              <a:t>。Webサイトの閲覧</a:t>
            </a:r>
            <a:r>
              <a:rPr lang="en-US" sz="3000" dirty="0">
                <a:solidFill>
                  <a:schemeClr val="accent5"/>
                </a:solidFill>
              </a:rPr>
              <a:t>による</a:t>
            </a:r>
            <a:r>
              <a:rPr lang="en-US" sz="3000" dirty="0">
                <a:solidFill>
                  <a:schemeClr val="dk1"/>
                </a:solidFill>
              </a:rPr>
              <a:t>感染を防ぐ</a:t>
            </a:r>
            <a:r>
              <a:rPr lang="en-US" sz="3000" dirty="0">
                <a:solidFill>
                  <a:schemeClr val="accent5"/>
                </a:solidFill>
              </a:rPr>
              <a:t>には</a:t>
            </a:r>
            <a:r>
              <a:rPr lang="en-US" sz="3000" dirty="0">
                <a:solidFill>
                  <a:schemeClr val="dk1"/>
                </a:solidFill>
              </a:rPr>
              <a:t>、ブラウザに怪しいWebサイトは表示しない設定をしておく</a:t>
            </a:r>
            <a:r>
              <a:rPr lang="en-US" sz="3000" dirty="0">
                <a:solidFill>
                  <a:schemeClr val="accent5"/>
                </a:solidFill>
              </a:rPr>
              <a:t>などの</a:t>
            </a:r>
            <a:r>
              <a:rPr lang="en-US" sz="3000" b="1" dirty="0">
                <a:solidFill>
                  <a:schemeClr val="dk1"/>
                </a:solidFill>
              </a:rPr>
              <a:t>対策方法</a:t>
            </a:r>
            <a:r>
              <a:rPr lang="en-US" sz="3000" dirty="0">
                <a:solidFill>
                  <a:schemeClr val="dk1"/>
                </a:solidFill>
              </a:rPr>
              <a:t>があります。</a:t>
            </a:r>
            <a:endParaRPr sz="3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dirty="0" err="1">
                <a:solidFill>
                  <a:schemeClr val="accent5"/>
                </a:solidFill>
              </a:rPr>
              <a:t>また</a:t>
            </a:r>
            <a:r>
              <a:rPr lang="en-US" sz="3000" dirty="0" err="1">
                <a:solidFill>
                  <a:schemeClr val="dk1"/>
                </a:solidFill>
              </a:rPr>
              <a:t>、PCの脆弱性を突いて感染</a:t>
            </a:r>
            <a:r>
              <a:rPr lang="en-US" sz="3000" dirty="0" err="1">
                <a:solidFill>
                  <a:schemeClr val="accent5"/>
                </a:solidFill>
              </a:rPr>
              <a:t>しないように</a:t>
            </a:r>
            <a:r>
              <a:rPr lang="en-US" sz="3000" dirty="0" err="1">
                <a:solidFill>
                  <a:schemeClr val="dk1"/>
                </a:solidFill>
              </a:rPr>
              <a:t>、OSやアプリケーションの修正パッチを適切に適用します</a:t>
            </a:r>
            <a:r>
              <a:rPr lang="en-US" sz="3000" dirty="0">
                <a:solidFill>
                  <a:schemeClr val="dk1"/>
                </a:solidFill>
              </a:rPr>
              <a:t>。</a:t>
            </a:r>
            <a:endParaRPr sz="3000" dirty="0">
              <a:solidFill>
                <a:schemeClr val="dk1"/>
              </a:solidFill>
            </a:endParaRPr>
          </a:p>
        </p:txBody>
      </p:sp>
      <p:sp>
        <p:nvSpPr>
          <p:cNvPr id="714" name="Google Shape;714;p10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10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0"/>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a:t>Phòng ngừa virus</a:t>
            </a:r>
            <a:endParaRPr sz="5700"/>
          </a:p>
        </p:txBody>
      </p:sp>
      <p:sp>
        <p:nvSpPr>
          <p:cNvPr id="720" name="Google Shape;720;p110"/>
          <p:cNvSpPr txBox="1"/>
          <p:nvPr/>
        </p:nvSpPr>
        <p:spPr>
          <a:xfrm>
            <a:off x="216350" y="2475588"/>
            <a:ext cx="12572100" cy="1177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r>
              <a:rPr lang="en-US" sz="3000" b="1">
                <a:solidFill>
                  <a:schemeClr val="dk1"/>
                </a:solidFill>
              </a:rPr>
              <a:t>●Phòng ngừa virus</a:t>
            </a:r>
            <a:endParaRPr sz="3000" b="1">
              <a:solidFill>
                <a:schemeClr val="dk1"/>
              </a:solidFill>
            </a:endParaRPr>
          </a:p>
          <a:p>
            <a:pPr marL="457200" lvl="0" indent="0" algn="just" rtl="0">
              <a:lnSpc>
                <a:spcPct val="115000"/>
              </a:lnSpc>
              <a:spcBef>
                <a:spcPts val="0"/>
              </a:spcBef>
              <a:spcAft>
                <a:spcPts val="0"/>
              </a:spcAft>
              <a:buNone/>
            </a:pPr>
            <a:endParaRPr sz="3000">
              <a:solidFill>
                <a:schemeClr val="dk1"/>
              </a:solidFill>
            </a:endParaRPr>
          </a:p>
        </p:txBody>
      </p:sp>
      <p:sp>
        <p:nvSpPr>
          <p:cNvPr id="721" name="Google Shape;721;p11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10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ウイルスの検知</a:t>
            </a:r>
            <a:br>
              <a:rPr lang="en-US" b="1"/>
            </a:br>
            <a:r>
              <a:rPr lang="en-US" b="1"/>
              <a:t>感染後の対応</a:t>
            </a:r>
            <a:endParaRPr b="1"/>
          </a:p>
        </p:txBody>
      </p:sp>
      <p:sp>
        <p:nvSpPr>
          <p:cNvPr id="727" name="Google Shape;727;p11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2"/>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733" name="Google Shape;733;p11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39</a:t>
            </a:fld>
            <a:endParaRPr/>
          </a:p>
        </p:txBody>
      </p:sp>
      <p:sp>
        <p:nvSpPr>
          <p:cNvPr id="734" name="Google Shape;734;p112"/>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735" name="Google Shape;735;p112"/>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736" name="Google Shape;736;p112"/>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737" name="Google Shape;737;p112"/>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738" name="Google Shape;738;p112"/>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40〜46</a:t>
            </a:r>
            <a:r>
              <a:rPr lang="en-US" sz="3600" b="1"/>
              <a:t>ページを開き確認してください</a:t>
            </a:r>
            <a:endParaRPr sz="36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ミニテスト</a:t>
            </a:r>
            <a:endParaRPr b="1"/>
          </a:p>
        </p:txBody>
      </p:sp>
      <p:sp>
        <p:nvSpPr>
          <p:cNvPr id="437" name="Google Shape;437;p77"/>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40</a:t>
            </a:fld>
            <a:endParaRPr/>
          </a:p>
        </p:txBody>
      </p:sp>
      <p:sp>
        <p:nvSpPr>
          <p:cNvPr id="744" name="Google Shape;744;p11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45" name="Google Shape;745;p113"/>
          <p:cNvGraphicFramePr/>
          <p:nvPr/>
        </p:nvGraphicFramePr>
        <p:xfrm>
          <a:off x="862821" y="1950734"/>
          <a:ext cx="11279150" cy="7982352"/>
        </p:xfrm>
        <a:graphic>
          <a:graphicData uri="http://schemas.openxmlformats.org/drawingml/2006/table">
            <a:tbl>
              <a:tblPr>
                <a:noFill/>
                <a:tableStyleId>{835ADFAB-3EC7-4E34-8EE0-26825AE0F6C5}</a:tableStyleId>
              </a:tblPr>
              <a:tblGrid>
                <a:gridCol w="1018350">
                  <a:extLst>
                    <a:ext uri="{9D8B030D-6E8A-4147-A177-3AD203B41FA5}">
                      <a16:colId xmlns:a16="http://schemas.microsoft.com/office/drawing/2014/main" val="20000"/>
                    </a:ext>
                  </a:extLst>
                </a:gridCol>
                <a:gridCol w="4783450">
                  <a:extLst>
                    <a:ext uri="{9D8B030D-6E8A-4147-A177-3AD203B41FA5}">
                      <a16:colId xmlns:a16="http://schemas.microsoft.com/office/drawing/2014/main" val="20001"/>
                    </a:ext>
                  </a:extLst>
                </a:gridCol>
                <a:gridCol w="5477350">
                  <a:extLst>
                    <a:ext uri="{9D8B030D-6E8A-4147-A177-3AD203B41FA5}">
                      <a16:colId xmlns:a16="http://schemas.microsoft.com/office/drawing/2014/main" val="20002"/>
                    </a:ext>
                  </a:extLst>
                </a:gridCol>
              </a:tblGrid>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3535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必ず</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既知</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Signature code</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58322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比較する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3535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駆除</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Pattern matching</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更新</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切り離す</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通じて</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広げる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3535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拡大</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14"/>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a:t>ウイルスの検知</a:t>
            </a:r>
            <a:r>
              <a:rPr lang="en-US" sz="5560"/>
              <a:t> </a:t>
            </a:r>
            <a:endParaRPr sz="5700"/>
          </a:p>
        </p:txBody>
      </p:sp>
      <p:sp>
        <p:nvSpPr>
          <p:cNvPr id="751" name="Google Shape;751;p114"/>
          <p:cNvSpPr txBox="1"/>
          <p:nvPr/>
        </p:nvSpPr>
        <p:spPr>
          <a:xfrm>
            <a:off x="282800" y="2475600"/>
            <a:ext cx="12439200" cy="45759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dk1"/>
              </a:buClr>
              <a:buSzPts val="935"/>
              <a:buFont typeface="Arial"/>
              <a:buNone/>
            </a:pPr>
            <a:r>
              <a:rPr lang="en-US" sz="3035" b="1">
                <a:solidFill>
                  <a:schemeClr val="dk1"/>
                </a:solidFill>
              </a:rPr>
              <a:t>●ウイルスの検知</a:t>
            </a:r>
            <a:endParaRPr sz="3035" b="1">
              <a:solidFill>
                <a:schemeClr val="dk1"/>
              </a:solidFill>
            </a:endParaRPr>
          </a:p>
          <a:p>
            <a:pPr marL="0" lvl="0" indent="0" algn="l" rtl="0">
              <a:lnSpc>
                <a:spcPct val="120000"/>
              </a:lnSpc>
              <a:spcBef>
                <a:spcPts val="0"/>
              </a:spcBef>
              <a:spcAft>
                <a:spcPts val="0"/>
              </a:spcAft>
              <a:buClr>
                <a:schemeClr val="dk1"/>
              </a:buClr>
              <a:buSzPts val="935"/>
              <a:buFont typeface="Arial"/>
              <a:buNone/>
            </a:pPr>
            <a:r>
              <a:rPr lang="en-US" sz="3035">
                <a:solidFill>
                  <a:schemeClr val="dk1"/>
                </a:solidFill>
              </a:rPr>
              <a:t>コンピュータには、必ずウイルス対策ソフトをインストール</a:t>
            </a:r>
            <a:r>
              <a:rPr lang="en-US" sz="3035">
                <a:solidFill>
                  <a:schemeClr val="accent5"/>
                </a:solidFill>
              </a:rPr>
              <a:t>して</a:t>
            </a:r>
            <a:br>
              <a:rPr lang="en-US" sz="3035">
                <a:solidFill>
                  <a:schemeClr val="accent5"/>
                </a:solidFill>
              </a:rPr>
            </a:br>
            <a:r>
              <a:rPr lang="en-US" sz="3035">
                <a:solidFill>
                  <a:schemeClr val="accent5"/>
                </a:solidFill>
              </a:rPr>
              <a:t>おきます</a:t>
            </a:r>
            <a:r>
              <a:rPr lang="en-US" sz="3035">
                <a:solidFill>
                  <a:schemeClr val="dk1"/>
                </a:solidFill>
              </a:rPr>
              <a:t>。ウイルス対策ソフトは、既知ウイルスの情報（シグネチャ</a:t>
            </a:r>
            <a:br>
              <a:rPr lang="en-US" sz="3035">
                <a:solidFill>
                  <a:schemeClr val="dk1"/>
                </a:solidFill>
              </a:rPr>
            </a:br>
            <a:r>
              <a:rPr lang="en-US" sz="3035">
                <a:solidFill>
                  <a:schemeClr val="dk1"/>
                </a:solidFill>
              </a:rPr>
              <a:t>コード ）をウイルス定義ファイル</a:t>
            </a:r>
            <a:r>
              <a:rPr lang="en-US" sz="3035">
                <a:solidFill>
                  <a:schemeClr val="accent5"/>
                </a:solidFill>
              </a:rPr>
              <a:t>として</a:t>
            </a:r>
            <a:r>
              <a:rPr lang="en-US" sz="3035">
                <a:solidFill>
                  <a:schemeClr val="dk1"/>
                </a:solidFill>
              </a:rPr>
              <a:t>もっていて、これと比較して</a:t>
            </a:r>
            <a:br>
              <a:rPr lang="en-US" sz="3035">
                <a:solidFill>
                  <a:schemeClr val="dk1"/>
                </a:solidFill>
              </a:rPr>
            </a:br>
            <a:r>
              <a:rPr lang="en-US" sz="3035">
                <a:solidFill>
                  <a:schemeClr val="dk1"/>
                </a:solidFill>
              </a:rPr>
              <a:t>ウイルスの検知・駆除を行います。これを、</a:t>
            </a:r>
            <a:r>
              <a:rPr lang="en-US" sz="3035" b="1">
                <a:solidFill>
                  <a:schemeClr val="dk1"/>
                </a:solidFill>
              </a:rPr>
              <a:t>パターンマッチング方式</a:t>
            </a:r>
            <a:r>
              <a:rPr lang="en-US" sz="3035">
                <a:solidFill>
                  <a:schemeClr val="accent5"/>
                </a:solidFill>
              </a:rPr>
              <a:t>といいます</a:t>
            </a:r>
            <a:r>
              <a:rPr lang="en-US" sz="3035">
                <a:solidFill>
                  <a:schemeClr val="dk1"/>
                </a:solidFill>
              </a:rPr>
              <a:t>。ウイルスは毎日新しい種類のものが作られている</a:t>
            </a:r>
            <a:r>
              <a:rPr lang="en-US" sz="3035">
                <a:solidFill>
                  <a:schemeClr val="accent5"/>
                </a:solidFill>
              </a:rPr>
              <a:t>ので</a:t>
            </a:r>
            <a:r>
              <a:rPr lang="en-US" sz="3035">
                <a:solidFill>
                  <a:schemeClr val="dk1"/>
                </a:solidFill>
              </a:rPr>
              <a:t>、最新のウイルスにも対応できる</a:t>
            </a:r>
            <a:r>
              <a:rPr lang="en-US" sz="3035">
                <a:solidFill>
                  <a:schemeClr val="accent5"/>
                </a:solidFill>
              </a:rPr>
              <a:t>よう</a:t>
            </a:r>
            <a:r>
              <a:rPr lang="en-US" sz="3035">
                <a:solidFill>
                  <a:schemeClr val="dk1"/>
                </a:solidFill>
              </a:rPr>
              <a:t>、ウイルス定義ファイルは定期的に更新する必要があります。</a:t>
            </a:r>
            <a:endParaRPr sz="3000" b="1">
              <a:solidFill>
                <a:schemeClr val="dk1"/>
              </a:solidFill>
            </a:endParaRPr>
          </a:p>
        </p:txBody>
      </p:sp>
      <p:sp>
        <p:nvSpPr>
          <p:cNvPr id="752" name="Google Shape;752;p1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5"/>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a:t>Phát hiện virus</a:t>
            </a:r>
            <a:endParaRPr sz="5700"/>
          </a:p>
        </p:txBody>
      </p:sp>
      <p:sp>
        <p:nvSpPr>
          <p:cNvPr id="758" name="Google Shape;758;p115"/>
          <p:cNvSpPr txBox="1"/>
          <p:nvPr/>
        </p:nvSpPr>
        <p:spPr>
          <a:xfrm>
            <a:off x="216350" y="2475588"/>
            <a:ext cx="12572100" cy="1177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r>
              <a:rPr lang="en-US" sz="3000" b="1">
                <a:solidFill>
                  <a:schemeClr val="dk1"/>
                </a:solidFill>
              </a:rPr>
              <a:t>● Phát hiện virus</a:t>
            </a:r>
            <a:endParaRPr sz="3000" b="1">
              <a:solidFill>
                <a:schemeClr val="dk1"/>
              </a:solidFill>
            </a:endParaRPr>
          </a:p>
          <a:p>
            <a:pPr marL="457200" lvl="0" indent="0" algn="just" rtl="0">
              <a:lnSpc>
                <a:spcPct val="115000"/>
              </a:lnSpc>
              <a:spcBef>
                <a:spcPts val="0"/>
              </a:spcBef>
              <a:spcAft>
                <a:spcPts val="0"/>
              </a:spcAft>
              <a:buNone/>
            </a:pPr>
            <a:endParaRPr sz="3000">
              <a:solidFill>
                <a:schemeClr val="dk1"/>
              </a:solidFill>
            </a:endParaRPr>
          </a:p>
        </p:txBody>
      </p:sp>
      <p:sp>
        <p:nvSpPr>
          <p:cNvPr id="759" name="Google Shape;759;p11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fade">
                                      <p:cBhvr>
                                        <p:cTn id="7" dur="10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16"/>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560"/>
              <a:t>考えてみよう！</a:t>
            </a:r>
            <a:endParaRPr sz="5700"/>
          </a:p>
        </p:txBody>
      </p:sp>
      <p:sp>
        <p:nvSpPr>
          <p:cNvPr id="765" name="Google Shape;765;p11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43</a:t>
            </a:fld>
            <a:endParaRPr/>
          </a:p>
        </p:txBody>
      </p:sp>
      <p:sp>
        <p:nvSpPr>
          <p:cNvPr id="766" name="Google Shape;766;p116"/>
          <p:cNvSpPr txBox="1"/>
          <p:nvPr/>
        </p:nvSpPr>
        <p:spPr>
          <a:xfrm>
            <a:off x="432700" y="2778625"/>
            <a:ext cx="12572100" cy="23337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dk1"/>
              </a:buClr>
              <a:buSzPts val="935"/>
              <a:buFont typeface="Arial"/>
              <a:buNone/>
            </a:pPr>
            <a:r>
              <a:rPr lang="en-US" sz="3035" b="1">
                <a:solidFill>
                  <a:schemeClr val="dk1"/>
                </a:solidFill>
              </a:rPr>
              <a:t>●ウイルスの検知</a:t>
            </a:r>
            <a:endParaRPr sz="3035" b="1">
              <a:solidFill>
                <a:schemeClr val="dk1"/>
              </a:solidFill>
            </a:endParaRPr>
          </a:p>
          <a:p>
            <a:pPr marL="0" lvl="0" indent="0" algn="l" rtl="0">
              <a:lnSpc>
                <a:spcPct val="120000"/>
              </a:lnSpc>
              <a:spcBef>
                <a:spcPts val="0"/>
              </a:spcBef>
              <a:spcAft>
                <a:spcPts val="0"/>
              </a:spcAft>
              <a:buClr>
                <a:schemeClr val="dk1"/>
              </a:buClr>
              <a:buSzPts val="935"/>
              <a:buFont typeface="Arial"/>
              <a:buNone/>
            </a:pPr>
            <a:r>
              <a:rPr lang="en-US" sz="3035">
                <a:solidFill>
                  <a:schemeClr val="dk1"/>
                </a:solidFill>
              </a:rPr>
              <a:t>ウイルス対策ソフトは、既知ウイルスの情報（シグネチャコード ）をウイルス定義ファイルとしてもっていて、これと比較してウイルスの</a:t>
            </a:r>
            <a:br>
              <a:rPr lang="en-US" sz="3035">
                <a:solidFill>
                  <a:schemeClr val="dk1"/>
                </a:solidFill>
              </a:rPr>
            </a:br>
            <a:r>
              <a:rPr lang="en-US" sz="3035">
                <a:solidFill>
                  <a:schemeClr val="dk1"/>
                </a:solidFill>
              </a:rPr>
              <a:t>検知・駆除を行います。</a:t>
            </a:r>
            <a:r>
              <a:rPr lang="en-US" sz="3035" b="1">
                <a:solidFill>
                  <a:schemeClr val="accent5"/>
                </a:solidFill>
              </a:rPr>
              <a:t>これを、パターンマッチング方式といいます。</a:t>
            </a:r>
            <a:endParaRPr sz="3000" b="1">
              <a:solidFill>
                <a:schemeClr val="accent5"/>
              </a:solidFill>
            </a:endParaRPr>
          </a:p>
        </p:txBody>
      </p:sp>
      <p:sp>
        <p:nvSpPr>
          <p:cNvPr id="767" name="Google Shape;767;p116"/>
          <p:cNvSpPr/>
          <p:nvPr/>
        </p:nvSpPr>
        <p:spPr>
          <a:xfrm rot="-996652">
            <a:off x="453926" y="5500744"/>
            <a:ext cx="1117641" cy="1468263"/>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6"/>
          <p:cNvSpPr txBox="1"/>
          <p:nvPr/>
        </p:nvSpPr>
        <p:spPr>
          <a:xfrm>
            <a:off x="2008200" y="6297725"/>
            <a:ext cx="9923100" cy="8004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ctr" rtl="0">
              <a:lnSpc>
                <a:spcPct val="120000"/>
              </a:lnSpc>
              <a:spcBef>
                <a:spcPts val="0"/>
              </a:spcBef>
              <a:spcAft>
                <a:spcPts val="0"/>
              </a:spcAft>
              <a:buClr>
                <a:schemeClr val="dk1"/>
              </a:buClr>
              <a:buSzPts val="935"/>
              <a:buFont typeface="Arial"/>
              <a:buNone/>
            </a:pPr>
            <a:r>
              <a:rPr lang="en-US" sz="4000" b="1">
                <a:solidFill>
                  <a:schemeClr val="accent5"/>
                </a:solidFill>
              </a:rPr>
              <a:t>「パターンマッチング方式」</a:t>
            </a:r>
            <a:r>
              <a:rPr lang="en-US" sz="4000">
                <a:solidFill>
                  <a:schemeClr val="accent5"/>
                </a:solidFill>
              </a:rPr>
              <a:t>は何ですか？</a:t>
            </a:r>
            <a:endParaRPr sz="4000">
              <a:solidFill>
                <a:schemeClr val="accent5"/>
              </a:solidFill>
            </a:endParaRPr>
          </a:p>
        </p:txBody>
      </p:sp>
      <p:pic>
        <p:nvPicPr>
          <p:cNvPr id="769" name="Google Shape;769;p116"/>
          <p:cNvPicPr preferRelativeResize="0"/>
          <p:nvPr/>
        </p:nvPicPr>
        <p:blipFill>
          <a:blip r:embed="rId3">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000"/>
                                        <p:tgtEl>
                                          <p:spTgt spid="767"/>
                                        </p:tgtEl>
                                      </p:cBhvr>
                                    </p:animEffect>
                                  </p:childTnLst>
                                </p:cTn>
                              </p:par>
                              <p:par>
                                <p:cTn id="8" presetID="10" presetClass="entr" presetSubtype="0" fill="hold"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p:cTn id="10" dur="5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7"/>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560"/>
              <a:t>用語</a:t>
            </a:r>
            <a:endParaRPr sz="5700"/>
          </a:p>
        </p:txBody>
      </p:sp>
      <p:sp>
        <p:nvSpPr>
          <p:cNvPr id="775" name="Google Shape;775;p117"/>
          <p:cNvSpPr txBox="1"/>
          <p:nvPr/>
        </p:nvSpPr>
        <p:spPr>
          <a:xfrm>
            <a:off x="952550" y="2702850"/>
            <a:ext cx="11099700" cy="18897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935"/>
              <a:buFont typeface="Arial"/>
              <a:buNone/>
            </a:pPr>
            <a:r>
              <a:rPr lang="en-US" sz="3035" b="1">
                <a:solidFill>
                  <a:schemeClr val="dk1"/>
                </a:solidFill>
              </a:rPr>
              <a:t>パターンマッチング方式</a:t>
            </a:r>
            <a:endParaRPr sz="3035" b="1">
              <a:solidFill>
                <a:schemeClr val="dk1"/>
              </a:solidFill>
            </a:endParaRPr>
          </a:p>
          <a:p>
            <a:pPr marL="0" marR="0" lvl="0" indent="0" algn="l" rtl="0">
              <a:lnSpc>
                <a:spcPct val="115000"/>
              </a:lnSpc>
              <a:spcBef>
                <a:spcPts val="0"/>
              </a:spcBef>
              <a:spcAft>
                <a:spcPts val="0"/>
              </a:spcAft>
              <a:buClr>
                <a:schemeClr val="dk1"/>
              </a:buClr>
              <a:buSzPts val="935"/>
              <a:buFont typeface="Arial"/>
              <a:buNone/>
            </a:pPr>
            <a:r>
              <a:rPr lang="en-US" sz="3035">
                <a:solidFill>
                  <a:schemeClr val="dk1"/>
                </a:solidFill>
              </a:rPr>
              <a:t>　既知ウイルス情報（シグネチャコード）を使用して、</a:t>
            </a:r>
            <a:br>
              <a:rPr lang="en-US" sz="3035">
                <a:solidFill>
                  <a:schemeClr val="dk1"/>
                </a:solidFill>
              </a:rPr>
            </a:br>
            <a:r>
              <a:rPr lang="en-US" sz="3035">
                <a:solidFill>
                  <a:schemeClr val="dk1"/>
                </a:solidFill>
              </a:rPr>
              <a:t>　対象ファイルと比較しウイルスを検出 	</a:t>
            </a:r>
            <a:endParaRPr sz="3035">
              <a:solidFill>
                <a:schemeClr val="dk1"/>
              </a:solidFill>
            </a:endParaRPr>
          </a:p>
        </p:txBody>
      </p:sp>
      <p:sp>
        <p:nvSpPr>
          <p:cNvPr id="776" name="Google Shape;776;p11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777" name="Google Shape;777;p117"/>
          <p:cNvSpPr txBox="1"/>
          <p:nvPr/>
        </p:nvSpPr>
        <p:spPr>
          <a:xfrm>
            <a:off x="606050" y="5640850"/>
            <a:ext cx="114462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50000"/>
              </a:lnSpc>
              <a:spcBef>
                <a:spcPts val="0"/>
              </a:spcBef>
              <a:spcAft>
                <a:spcPts val="0"/>
              </a:spcAft>
              <a:buClr>
                <a:schemeClr val="accent5"/>
              </a:buClr>
              <a:buSzPts val="2800"/>
              <a:buChar char="➔"/>
            </a:pPr>
            <a:endParaRPr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7"/>
                                        </p:tgtEl>
                                        <p:attrNameLst>
                                          <p:attrName>style.visibility</p:attrName>
                                        </p:attrNameLst>
                                      </p:cBhvr>
                                      <p:to>
                                        <p:strVal val="visible"/>
                                      </p:to>
                                    </p:set>
                                    <p:animEffect transition="in" filter="fade">
                                      <p:cBhvr>
                                        <p:cTn id="7" dur="5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18"/>
          <p:cNvSpPr txBox="1">
            <a:spLocks noGrp="1"/>
          </p:cNvSpPr>
          <p:nvPr>
            <p:ph type="title"/>
          </p:nvPr>
        </p:nvSpPr>
        <p:spPr>
          <a:xfrm>
            <a:off x="1270000" y="228600"/>
            <a:ext cx="11099700" cy="18168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600"/>
              <a:t>感染後の対応</a:t>
            </a:r>
            <a:br>
              <a:rPr lang="en-US" sz="5600"/>
            </a:br>
            <a:r>
              <a:rPr lang="en-US" sz="5600"/>
              <a:t>Đối ứng sau lây nhiễm </a:t>
            </a:r>
            <a:endParaRPr sz="5600"/>
          </a:p>
        </p:txBody>
      </p:sp>
      <p:sp>
        <p:nvSpPr>
          <p:cNvPr id="783" name="Google Shape;783;p118"/>
          <p:cNvSpPr txBox="1"/>
          <p:nvPr/>
        </p:nvSpPr>
        <p:spPr>
          <a:xfrm>
            <a:off x="476750" y="2448525"/>
            <a:ext cx="12311700" cy="23337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20000"/>
              </a:lnSpc>
              <a:spcBef>
                <a:spcPts val="1000"/>
              </a:spcBef>
              <a:spcAft>
                <a:spcPts val="0"/>
              </a:spcAft>
              <a:buClr>
                <a:schemeClr val="dk1"/>
              </a:buClr>
              <a:buSzPts val="935"/>
              <a:buFont typeface="Arial"/>
              <a:buNone/>
            </a:pPr>
            <a:r>
              <a:rPr lang="en-US" sz="3035" b="1">
                <a:solidFill>
                  <a:schemeClr val="dk1"/>
                </a:solidFill>
              </a:rPr>
              <a:t>●感染後の対応</a:t>
            </a:r>
            <a:endParaRPr sz="3035" b="1">
              <a:solidFill>
                <a:schemeClr val="dk1"/>
              </a:solidFill>
            </a:endParaRPr>
          </a:p>
          <a:p>
            <a:pPr marL="0" lvl="0" indent="0" algn="l" rtl="0">
              <a:lnSpc>
                <a:spcPct val="120000"/>
              </a:lnSpc>
              <a:spcBef>
                <a:spcPts val="0"/>
              </a:spcBef>
              <a:spcAft>
                <a:spcPts val="0"/>
              </a:spcAft>
              <a:buClr>
                <a:schemeClr val="dk1"/>
              </a:buClr>
              <a:buSzPts val="935"/>
              <a:buFont typeface="Arial"/>
              <a:buNone/>
            </a:pPr>
            <a:r>
              <a:rPr lang="en-US" sz="3035">
                <a:solidFill>
                  <a:schemeClr val="dk1"/>
                </a:solidFill>
              </a:rPr>
              <a:t>ウイルスに感染してしまったら、コンピュータを</a:t>
            </a:r>
            <a:r>
              <a:rPr lang="en-US" sz="3035">
                <a:solidFill>
                  <a:schemeClr val="accent5"/>
                </a:solidFill>
              </a:rPr>
              <a:t>すぐに</a:t>
            </a:r>
            <a:r>
              <a:rPr lang="en-US" sz="3035">
                <a:solidFill>
                  <a:schemeClr val="dk1"/>
                </a:solidFill>
              </a:rPr>
              <a:t>ネットワーク</a:t>
            </a:r>
            <a:br>
              <a:rPr lang="en-US" sz="3035">
                <a:solidFill>
                  <a:schemeClr val="dk1"/>
                </a:solidFill>
              </a:rPr>
            </a:br>
            <a:r>
              <a:rPr lang="en-US" sz="3035">
                <a:solidFill>
                  <a:schemeClr val="accent5"/>
                </a:solidFill>
              </a:rPr>
              <a:t>から</a:t>
            </a:r>
            <a:r>
              <a:rPr lang="en-US" sz="3035">
                <a:solidFill>
                  <a:schemeClr val="dk1"/>
                </a:solidFill>
              </a:rPr>
              <a:t>切り離すことが</a:t>
            </a:r>
            <a:r>
              <a:rPr lang="en-US" sz="3035" b="1">
                <a:solidFill>
                  <a:schemeClr val="dk1"/>
                </a:solidFill>
              </a:rPr>
              <a:t>重要です</a:t>
            </a:r>
            <a:r>
              <a:rPr lang="en-US" sz="3035">
                <a:solidFill>
                  <a:schemeClr val="dk1"/>
                </a:solidFill>
              </a:rPr>
              <a:t>。これは、ネットワークを</a:t>
            </a:r>
            <a:r>
              <a:rPr lang="en-US" sz="3035">
                <a:solidFill>
                  <a:schemeClr val="accent5"/>
                </a:solidFill>
              </a:rPr>
              <a:t>通じて</a:t>
            </a:r>
            <a:r>
              <a:rPr lang="en-US" sz="3035">
                <a:solidFill>
                  <a:schemeClr val="dk1"/>
                </a:solidFill>
              </a:rPr>
              <a:t>さらに</a:t>
            </a:r>
            <a:br>
              <a:rPr lang="en-US" sz="3035">
                <a:solidFill>
                  <a:schemeClr val="dk1"/>
                </a:solidFill>
              </a:rPr>
            </a:br>
            <a:r>
              <a:rPr lang="en-US" sz="3035">
                <a:solidFill>
                  <a:schemeClr val="dk1"/>
                </a:solidFill>
              </a:rPr>
              <a:t>感染を広げてしまう</a:t>
            </a:r>
            <a:r>
              <a:rPr lang="en-US" sz="3035">
                <a:solidFill>
                  <a:schemeClr val="accent5"/>
                </a:solidFill>
              </a:rPr>
              <a:t>など</a:t>
            </a:r>
            <a:r>
              <a:rPr lang="en-US" sz="3035">
                <a:solidFill>
                  <a:schemeClr val="dk1"/>
                </a:solidFill>
              </a:rPr>
              <a:t>、被害の拡大を防ぐ</a:t>
            </a:r>
            <a:r>
              <a:rPr lang="en-US" sz="3035">
                <a:solidFill>
                  <a:schemeClr val="accent5"/>
                </a:solidFill>
              </a:rPr>
              <a:t>ため</a:t>
            </a:r>
            <a:r>
              <a:rPr lang="en-US" sz="3035">
                <a:solidFill>
                  <a:schemeClr val="dk1"/>
                </a:solidFill>
              </a:rPr>
              <a:t>です。</a:t>
            </a:r>
            <a:endParaRPr sz="3000">
              <a:solidFill>
                <a:schemeClr val="dk1"/>
              </a:solidFill>
            </a:endParaRPr>
          </a:p>
        </p:txBody>
      </p:sp>
      <p:sp>
        <p:nvSpPr>
          <p:cNvPr id="784" name="Google Shape;784;p118"/>
          <p:cNvSpPr txBox="1"/>
          <p:nvPr/>
        </p:nvSpPr>
        <p:spPr>
          <a:xfrm>
            <a:off x="216350" y="564083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Clr>
                <a:schemeClr val="accent5"/>
              </a:buClr>
              <a:buSzPts val="2800"/>
              <a:buChar char="➔"/>
            </a:pPr>
            <a:endParaRPr sz="3000"/>
          </a:p>
        </p:txBody>
      </p:sp>
      <p:sp>
        <p:nvSpPr>
          <p:cNvPr id="785" name="Google Shape;785;p11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3"/>
                                        </p:tgtEl>
                                        <p:attrNameLst>
                                          <p:attrName>style.visibility</p:attrName>
                                        </p:attrNameLst>
                                      </p:cBhvr>
                                      <p:to>
                                        <p:strVal val="visible"/>
                                      </p:to>
                                    </p:set>
                                    <p:animEffect transition="in" filter="fade">
                                      <p:cBhvr>
                                        <p:cTn id="7" dur="1000"/>
                                        <p:tgtEl>
                                          <p:spTgt spid="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4"/>
                                        </p:tgtEl>
                                        <p:attrNameLst>
                                          <p:attrName>style.visibility</p:attrName>
                                        </p:attrNameLst>
                                      </p:cBhvr>
                                      <p:to>
                                        <p:strVal val="visible"/>
                                      </p:to>
                                    </p:set>
                                    <p:animEffect transition="in" filter="fade">
                                      <p:cBhvr>
                                        <p:cTn id="12" dur="10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9"/>
          <p:cNvSpPr txBox="1"/>
          <p:nvPr/>
        </p:nvSpPr>
        <p:spPr>
          <a:xfrm>
            <a:off x="476750" y="2448525"/>
            <a:ext cx="12311700" cy="27291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5" b="1">
                <a:solidFill>
                  <a:schemeClr val="dk1"/>
                </a:solidFill>
              </a:rPr>
              <a:t>逆アセンブル</a:t>
            </a:r>
            <a:endParaRPr sz="3005" b="1">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5">
                <a:solidFill>
                  <a:schemeClr val="dk1"/>
                </a:solidFill>
              </a:rPr>
              <a:t>新種ウイルスの動作を解明するのに有効な手法として、逆アセンブルがあります。バイナリコード</a:t>
            </a:r>
            <a:r>
              <a:rPr lang="en-US" sz="3005">
                <a:solidFill>
                  <a:schemeClr val="accent5"/>
                </a:solidFill>
              </a:rPr>
              <a:t>から</a:t>
            </a:r>
            <a:r>
              <a:rPr lang="en-US" sz="3005">
                <a:solidFill>
                  <a:schemeClr val="dk1"/>
                </a:solidFill>
              </a:rPr>
              <a:t>ソースコード</a:t>
            </a:r>
            <a:r>
              <a:rPr lang="en-US" sz="3005">
                <a:solidFill>
                  <a:schemeClr val="accent5"/>
                </a:solidFill>
              </a:rPr>
              <a:t>に</a:t>
            </a:r>
            <a:r>
              <a:rPr lang="en-US" sz="3005">
                <a:solidFill>
                  <a:schemeClr val="dk1"/>
                </a:solidFill>
              </a:rPr>
              <a:t>変換する</a:t>
            </a:r>
            <a:r>
              <a:rPr lang="en-US" sz="3005">
                <a:solidFill>
                  <a:schemeClr val="accent5"/>
                </a:solidFill>
              </a:rPr>
              <a:t>ことで</a:t>
            </a:r>
            <a:r>
              <a:rPr lang="en-US" sz="3005">
                <a:solidFill>
                  <a:schemeClr val="dk1"/>
                </a:solidFill>
              </a:rPr>
              <a:t>、</a:t>
            </a:r>
            <a:br>
              <a:rPr lang="en-US" sz="3005">
                <a:solidFill>
                  <a:schemeClr val="dk1"/>
                </a:solidFill>
              </a:rPr>
            </a:br>
            <a:r>
              <a:rPr lang="en-US" sz="3005">
                <a:solidFill>
                  <a:schemeClr val="dk1"/>
                </a:solidFill>
              </a:rPr>
              <a:t>新種ウイルスの動作を解明します。</a:t>
            </a:r>
            <a:endParaRPr sz="3035" b="1">
              <a:solidFill>
                <a:schemeClr val="dk1"/>
              </a:solidFill>
            </a:endParaRPr>
          </a:p>
        </p:txBody>
      </p:sp>
      <p:sp>
        <p:nvSpPr>
          <p:cNvPr id="791" name="Google Shape;791;p119"/>
          <p:cNvSpPr txBox="1"/>
          <p:nvPr/>
        </p:nvSpPr>
        <p:spPr>
          <a:xfrm>
            <a:off x="216350" y="564083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l" rtl="0">
              <a:lnSpc>
                <a:spcPct val="115000"/>
              </a:lnSpc>
              <a:spcBef>
                <a:spcPts val="0"/>
              </a:spcBef>
              <a:spcAft>
                <a:spcPts val="0"/>
              </a:spcAft>
              <a:buClr>
                <a:schemeClr val="accent5"/>
              </a:buClr>
              <a:buSzPts val="2800"/>
              <a:buChar char="➔"/>
            </a:pPr>
            <a:endParaRPr sz="3000"/>
          </a:p>
        </p:txBody>
      </p:sp>
      <p:sp>
        <p:nvSpPr>
          <p:cNvPr id="792" name="Google Shape;792;p11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
        <p:nvSpPr>
          <p:cNvPr id="793" name="Google Shape;793;p11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a:t>これも知っとこ！</a:t>
            </a:r>
            <a:endParaRPr b="0"/>
          </a:p>
        </p:txBody>
      </p:sp>
      <p:pic>
        <p:nvPicPr>
          <p:cNvPr id="794" name="Google Shape;794;p119"/>
          <p:cNvPicPr preferRelativeResize="0"/>
          <p:nvPr/>
        </p:nvPicPr>
        <p:blipFill>
          <a:blip r:embed="rId3">
            <a:alphaModFix/>
          </a:blip>
          <a:stretch>
            <a:fillRect/>
          </a:stretch>
        </p:blipFill>
        <p:spPr>
          <a:xfrm>
            <a:off x="9786974" y="0"/>
            <a:ext cx="3217824" cy="168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0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1"/>
                                        </p:tgtEl>
                                        <p:attrNameLst>
                                          <p:attrName>style.visibility</p:attrName>
                                        </p:attrNameLst>
                                      </p:cBhvr>
                                      <p:to>
                                        <p:strVal val="visible"/>
                                      </p:to>
                                    </p:set>
                                    <p:animEffect transition="in" filter="fade">
                                      <p:cBhvr>
                                        <p:cTn id="12"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2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b="1"/>
              <a:t>会話練習</a:t>
            </a:r>
            <a:endParaRPr b="1"/>
          </a:p>
        </p:txBody>
      </p:sp>
      <p:sp>
        <p:nvSpPr>
          <p:cNvPr id="800" name="Google Shape;800;p12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21"/>
          <p:cNvSpPr txBox="1">
            <a:spLocks noGrp="1"/>
          </p:cNvSpPr>
          <p:nvPr>
            <p:ph type="title"/>
          </p:nvPr>
        </p:nvSpPr>
        <p:spPr>
          <a:xfrm>
            <a:off x="1177150" y="111025"/>
            <a:ext cx="8239200" cy="1934400"/>
          </a:xfrm>
          <a:prstGeom prst="rect">
            <a:avLst/>
          </a:prstGeom>
          <a:noFill/>
          <a:ln w="9525" cap="flat" cmpd="sng">
            <a:solidFill>
              <a:schemeClr val="lt1"/>
            </a:solidFill>
            <a:prstDash val="solid"/>
            <a:round/>
            <a:headEnd type="none" w="sm" len="sm"/>
            <a:tailEnd type="none" w="sm" len="sm"/>
          </a:ln>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990"/>
              <a:buFont typeface="Arial"/>
              <a:buNone/>
            </a:pPr>
            <a:r>
              <a:rPr lang="en-US" sz="6350"/>
              <a:t>会話を練習してみよう</a:t>
            </a:r>
            <a:endParaRPr sz="6260">
              <a:solidFill>
                <a:schemeClr val="accent5"/>
              </a:solidFill>
            </a:endParaRPr>
          </a:p>
        </p:txBody>
      </p:sp>
      <p:sp>
        <p:nvSpPr>
          <p:cNvPr id="806" name="Google Shape;806;p12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
        <p:nvSpPr>
          <p:cNvPr id="807" name="Google Shape;807;p121"/>
          <p:cNvSpPr txBox="1"/>
          <p:nvPr/>
        </p:nvSpPr>
        <p:spPr>
          <a:xfrm>
            <a:off x="619375" y="2429050"/>
            <a:ext cx="11750100" cy="6549300"/>
          </a:xfrm>
          <a:prstGeom prst="rect">
            <a:avLst/>
          </a:prstGeom>
          <a:noFill/>
          <a:ln>
            <a:noFill/>
          </a:ln>
        </p:spPr>
        <p:txBody>
          <a:bodyPr spcFirstLastPara="1" wrap="square" lIns="50800" tIns="50800" rIns="50800" bIns="50800" anchor="t" anchorCtr="0">
            <a:normAutofit/>
          </a:bodyPr>
          <a:lstStyle/>
          <a:p>
            <a:pPr marL="0" lvl="0" indent="0" algn="l" rtl="0">
              <a:lnSpc>
                <a:spcPct val="200000"/>
              </a:lnSpc>
              <a:spcBef>
                <a:spcPts val="0"/>
              </a:spcBef>
              <a:spcAft>
                <a:spcPts val="0"/>
              </a:spcAft>
              <a:buClr>
                <a:schemeClr val="dk1"/>
              </a:buClr>
              <a:buSzPts val="1100"/>
              <a:buFont typeface="Arial"/>
              <a:buNone/>
            </a:pPr>
            <a:r>
              <a:rPr lang="en-US" sz="3600" b="1">
                <a:solidFill>
                  <a:schemeClr val="dk1"/>
                </a:solidFill>
              </a:rPr>
              <a:t>勉強した内容について会話をしてみましょう！</a:t>
            </a:r>
            <a:endParaRPr sz="3600" b="1">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US" sz="3500">
                <a:solidFill>
                  <a:schemeClr val="accent5"/>
                </a:solidFill>
                <a:latin typeface="HiraKakuProN-W3"/>
                <a:ea typeface="HiraKakuProN-W3"/>
                <a:cs typeface="HiraKakuProN-W3"/>
                <a:sym typeface="HiraKakuProN-W3"/>
              </a:rPr>
              <a:t>✔</a:t>
            </a:r>
            <a:r>
              <a:rPr lang="en-US" sz="3500">
                <a:solidFill>
                  <a:schemeClr val="dk1"/>
                </a:solidFill>
                <a:latin typeface="HiraKakuProN-W3"/>
                <a:ea typeface="HiraKakuProN-W3"/>
                <a:cs typeface="HiraKakuProN-W3"/>
                <a:sym typeface="HiraKakuProN-W3"/>
              </a:rPr>
              <a:t>時間：10分</a:t>
            </a:r>
            <a:endParaRPr sz="3500">
              <a:solidFill>
                <a:schemeClr val="dk1"/>
              </a:solidFill>
              <a:latin typeface="HiraKakuProN-W3"/>
              <a:ea typeface="HiraKakuProN-W3"/>
              <a:cs typeface="HiraKakuProN-W3"/>
              <a:sym typeface="HiraKakuProN-W3"/>
            </a:endParaRPr>
          </a:p>
          <a:p>
            <a:pPr marL="0" lvl="0" indent="0" algn="l" rtl="0">
              <a:lnSpc>
                <a:spcPct val="200000"/>
              </a:lnSpc>
              <a:spcBef>
                <a:spcPts val="0"/>
              </a:spcBef>
              <a:spcAft>
                <a:spcPts val="0"/>
              </a:spcAft>
              <a:buClr>
                <a:schemeClr val="dk1"/>
              </a:buClr>
              <a:buSzPts val="1100"/>
              <a:buFont typeface="Arial"/>
              <a:buNone/>
            </a:pPr>
            <a:r>
              <a:rPr lang="en-US" sz="3500">
                <a:solidFill>
                  <a:schemeClr val="accent5"/>
                </a:solidFill>
                <a:latin typeface="HiraKakuProN-W3"/>
                <a:ea typeface="HiraKakuProN-W3"/>
                <a:cs typeface="HiraKakuProN-W3"/>
                <a:sym typeface="HiraKakuProN-W3"/>
              </a:rPr>
              <a:t>✔</a:t>
            </a:r>
            <a:r>
              <a:rPr lang="en-US" sz="3500">
                <a:solidFill>
                  <a:schemeClr val="dk1"/>
                </a:solidFill>
                <a:latin typeface="HiraKakuProN-W3"/>
                <a:ea typeface="HiraKakuProN-W3"/>
                <a:cs typeface="HiraKakuProN-W3"/>
                <a:sym typeface="HiraKakuProN-W3"/>
              </a:rPr>
              <a:t>友達と2人で会話を練習する</a:t>
            </a:r>
            <a:endParaRPr sz="3500">
              <a:solidFill>
                <a:schemeClr val="dk1"/>
              </a:solidFill>
              <a:latin typeface="HiraKakuProN-W3"/>
              <a:ea typeface="HiraKakuProN-W3"/>
              <a:cs typeface="HiraKakuProN-W3"/>
              <a:sym typeface="HiraKakuProN-W3"/>
            </a:endParaRPr>
          </a:p>
          <a:p>
            <a:pPr marL="0" lvl="0" indent="0" algn="l" rtl="0">
              <a:lnSpc>
                <a:spcPct val="200000"/>
              </a:lnSpc>
              <a:spcBef>
                <a:spcPts val="0"/>
              </a:spcBef>
              <a:spcAft>
                <a:spcPts val="0"/>
              </a:spcAft>
              <a:buClr>
                <a:schemeClr val="dk1"/>
              </a:buClr>
              <a:buSzPts val="1100"/>
              <a:buFont typeface="Arial"/>
              <a:buNone/>
            </a:pPr>
            <a:r>
              <a:rPr lang="en-US" sz="3500">
                <a:solidFill>
                  <a:schemeClr val="accent5"/>
                </a:solidFill>
                <a:latin typeface="HiraKakuProN-W3"/>
                <a:ea typeface="HiraKakuProN-W3"/>
                <a:cs typeface="HiraKakuProN-W3"/>
                <a:sym typeface="HiraKakuProN-W3"/>
              </a:rPr>
              <a:t>✔</a:t>
            </a:r>
            <a:r>
              <a:rPr lang="en-US" sz="3500">
                <a:solidFill>
                  <a:schemeClr val="dk1"/>
                </a:solidFill>
                <a:latin typeface="HiraKakuProN-W3"/>
                <a:ea typeface="HiraKakuProN-W3"/>
                <a:cs typeface="HiraKakuProN-W3"/>
                <a:sym typeface="HiraKakuProN-W3"/>
              </a:rPr>
              <a:t>資料を見ないで何回も練習する</a:t>
            </a:r>
            <a:endParaRPr sz="3500">
              <a:solidFill>
                <a:schemeClr val="dk1"/>
              </a:solidFill>
              <a:latin typeface="HiraKakuProN-W3"/>
              <a:ea typeface="HiraKakuProN-W3"/>
              <a:cs typeface="HiraKakuProN-W3"/>
              <a:sym typeface="HiraKakuProN-W3"/>
            </a:endParaRPr>
          </a:p>
          <a:p>
            <a:pPr marL="0" lvl="0" indent="0" algn="l" rtl="0">
              <a:lnSpc>
                <a:spcPct val="200000"/>
              </a:lnSpc>
              <a:spcBef>
                <a:spcPts val="0"/>
              </a:spcBef>
              <a:spcAft>
                <a:spcPts val="0"/>
              </a:spcAft>
              <a:buClr>
                <a:schemeClr val="dk1"/>
              </a:buClr>
              <a:buSzPts val="1100"/>
              <a:buFont typeface="Arial"/>
              <a:buNone/>
            </a:pPr>
            <a:r>
              <a:rPr lang="en-US" sz="3500">
                <a:solidFill>
                  <a:schemeClr val="accent5"/>
                </a:solidFill>
                <a:latin typeface="HiraKakuProN-W3"/>
                <a:ea typeface="HiraKakuProN-W3"/>
                <a:cs typeface="HiraKakuProN-W3"/>
                <a:sym typeface="HiraKakuProN-W3"/>
              </a:rPr>
              <a:t>✔</a:t>
            </a:r>
            <a:r>
              <a:rPr lang="en-US" sz="3500">
                <a:solidFill>
                  <a:schemeClr val="dk1"/>
                </a:solidFill>
                <a:latin typeface="HiraKakuProN-W3"/>
                <a:ea typeface="HiraKakuProN-W3"/>
                <a:cs typeface="HiraKakuProN-W3"/>
                <a:sym typeface="HiraKakuProN-W3"/>
              </a:rPr>
              <a:t>大きい声で日本語で発表する</a:t>
            </a:r>
            <a:endParaRPr sz="3500">
              <a:solidFill>
                <a:schemeClr val="dk1"/>
              </a:solidFill>
              <a:latin typeface="HiraKakuProN-W3"/>
              <a:ea typeface="HiraKakuProN-W3"/>
              <a:cs typeface="HiraKakuProN-W3"/>
              <a:sym typeface="HiraKakuProN-W3"/>
            </a:endParaRPr>
          </a:p>
          <a:p>
            <a:pPr marL="0" lvl="0" indent="0" algn="l" rtl="0">
              <a:lnSpc>
                <a:spcPct val="150000"/>
              </a:lnSpc>
              <a:spcBef>
                <a:spcPts val="0"/>
              </a:spcBef>
              <a:spcAft>
                <a:spcPts val="0"/>
              </a:spcAft>
              <a:buClr>
                <a:schemeClr val="dk1"/>
              </a:buClr>
              <a:buSzPts val="1100"/>
              <a:buFont typeface="Arial"/>
              <a:buNone/>
            </a:pPr>
            <a:endParaRPr sz="1275"/>
          </a:p>
        </p:txBody>
      </p:sp>
      <p:pic>
        <p:nvPicPr>
          <p:cNvPr id="808" name="Google Shape;808;p121"/>
          <p:cNvPicPr preferRelativeResize="0"/>
          <p:nvPr/>
        </p:nvPicPr>
        <p:blipFill>
          <a:blip r:embed="rId3">
            <a:alphaModFix/>
          </a:blip>
          <a:stretch>
            <a:fillRect/>
          </a:stretch>
        </p:blipFill>
        <p:spPr>
          <a:xfrm>
            <a:off x="10150425" y="180950"/>
            <a:ext cx="2566868" cy="1905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990"/>
              <a:buFont typeface="Arial"/>
              <a:buNone/>
            </a:pPr>
            <a:r>
              <a:rPr lang="en-US" sz="6350" b="1"/>
              <a:t>会話を練習してみよう</a:t>
            </a:r>
            <a:endParaRPr/>
          </a:p>
        </p:txBody>
      </p:sp>
      <p:sp>
        <p:nvSpPr>
          <p:cNvPr id="814" name="Google Shape;814;p122"/>
          <p:cNvSpPr txBox="1">
            <a:spLocks noGrp="1"/>
          </p:cNvSpPr>
          <p:nvPr>
            <p:ph type="body" idx="1"/>
          </p:nvPr>
        </p:nvSpPr>
        <p:spPr>
          <a:xfrm>
            <a:off x="793000" y="2208000"/>
            <a:ext cx="11924400" cy="7545600"/>
          </a:xfrm>
          <a:prstGeom prst="rect">
            <a:avLst/>
          </a:prstGeom>
          <a:noFill/>
          <a:ln>
            <a:noFill/>
          </a:ln>
        </p:spPr>
        <p:txBody>
          <a:bodyPr spcFirstLastPara="1" wrap="square" lIns="50800" tIns="50800" rIns="50800" bIns="50800" anchor="t" anchorCtr="0">
            <a:noAutofit/>
          </a:bodyPr>
          <a:lstStyle/>
          <a:p>
            <a:pPr marL="457200" marR="0" lvl="0" indent="0" algn="l" rtl="0">
              <a:lnSpc>
                <a:spcPct val="150000"/>
              </a:lnSpc>
              <a:spcBef>
                <a:spcPts val="0"/>
              </a:spcBef>
              <a:spcAft>
                <a:spcPts val="0"/>
              </a:spcAft>
              <a:buNone/>
            </a:pPr>
            <a:endParaRPr sz="3000">
              <a:solidFill>
                <a:schemeClr val="dk1"/>
              </a:solidFill>
            </a:endParaRPr>
          </a:p>
          <a:p>
            <a:pPr marL="457200" marR="0" lvl="0" indent="-419100" algn="l" rtl="0">
              <a:lnSpc>
                <a:spcPct val="150000"/>
              </a:lnSpc>
              <a:spcBef>
                <a:spcPts val="0"/>
              </a:spcBef>
              <a:spcAft>
                <a:spcPts val="0"/>
              </a:spcAft>
              <a:buSzPts val="3000"/>
              <a:buAutoNum type="arabicPeriod"/>
            </a:pPr>
            <a:r>
              <a:rPr lang="en-US" sz="3000">
                <a:solidFill>
                  <a:schemeClr val="dk1"/>
                </a:solidFill>
              </a:rPr>
              <a:t>ウイルスは主にどこから来ているんですか。</a:t>
            </a:r>
            <a:endParaRPr sz="3000">
              <a:solidFill>
                <a:schemeClr val="dk1"/>
              </a:solidFill>
            </a:endParaRPr>
          </a:p>
          <a:p>
            <a:pPr marL="457200" marR="0" lvl="0" indent="-419100" algn="l" rtl="0">
              <a:lnSpc>
                <a:spcPct val="150000"/>
              </a:lnSpc>
              <a:spcBef>
                <a:spcPts val="0"/>
              </a:spcBef>
              <a:spcAft>
                <a:spcPts val="0"/>
              </a:spcAft>
              <a:buSzPts val="3000"/>
              <a:buAutoNum type="arabicPeriod"/>
            </a:pPr>
            <a:r>
              <a:rPr lang="en-US" sz="3000">
                <a:solidFill>
                  <a:schemeClr val="dk1"/>
                </a:solidFill>
              </a:rPr>
              <a:t>電子メールによる感染を防ぐためには、どうすればいいですか。</a:t>
            </a:r>
            <a:endParaRPr sz="3000"/>
          </a:p>
          <a:p>
            <a:pPr marL="457200" lvl="0" indent="-419100" algn="l" rtl="0">
              <a:lnSpc>
                <a:spcPct val="115000"/>
              </a:lnSpc>
              <a:spcBef>
                <a:spcPts val="0"/>
              </a:spcBef>
              <a:spcAft>
                <a:spcPts val="0"/>
              </a:spcAft>
              <a:buSzPts val="3000"/>
              <a:buAutoNum type="arabicPeriod"/>
            </a:pPr>
            <a:r>
              <a:rPr lang="en-US" sz="3000">
                <a:solidFill>
                  <a:schemeClr val="dk1"/>
                </a:solidFill>
              </a:rPr>
              <a:t>Web サイトの閲覧による感染を防ぐためには、</a:t>
            </a:r>
            <a:endParaRPr sz="3000">
              <a:solidFill>
                <a:schemeClr val="dk1"/>
              </a:solidFill>
            </a:endParaRPr>
          </a:p>
          <a:p>
            <a:pPr marL="457200" lvl="0" indent="0" algn="l" rtl="0">
              <a:lnSpc>
                <a:spcPct val="150000"/>
              </a:lnSpc>
              <a:spcBef>
                <a:spcPts val="0"/>
              </a:spcBef>
              <a:spcAft>
                <a:spcPts val="0"/>
              </a:spcAft>
              <a:buNone/>
            </a:pPr>
            <a:r>
              <a:rPr lang="en-US" sz="3000">
                <a:solidFill>
                  <a:schemeClr val="dk1"/>
                </a:solidFill>
              </a:rPr>
              <a:t>どうすればいいですか。</a:t>
            </a:r>
            <a:endParaRPr sz="3000"/>
          </a:p>
          <a:p>
            <a:pPr marL="457200" lvl="0" indent="-419100" algn="l" rtl="0">
              <a:lnSpc>
                <a:spcPct val="115000"/>
              </a:lnSpc>
              <a:spcBef>
                <a:spcPts val="0"/>
              </a:spcBef>
              <a:spcAft>
                <a:spcPts val="0"/>
              </a:spcAft>
              <a:buSzPts val="3000"/>
              <a:buAutoNum type="arabicPeriod"/>
            </a:pPr>
            <a:r>
              <a:rPr lang="en-US" sz="3000">
                <a:solidFill>
                  <a:schemeClr val="dk1"/>
                </a:solidFill>
              </a:rPr>
              <a:t>ウイルス対策ソフトをパソコンにインストールして</a:t>
            </a:r>
            <a:endParaRPr sz="3000">
              <a:solidFill>
                <a:schemeClr val="dk1"/>
              </a:solidFill>
            </a:endParaRPr>
          </a:p>
          <a:p>
            <a:pPr marL="457200" lvl="0" indent="0" algn="l" rtl="0">
              <a:lnSpc>
                <a:spcPct val="150000"/>
              </a:lnSpc>
              <a:spcBef>
                <a:spcPts val="0"/>
              </a:spcBef>
              <a:spcAft>
                <a:spcPts val="0"/>
              </a:spcAft>
              <a:buNone/>
            </a:pPr>
            <a:r>
              <a:rPr lang="en-US" sz="3000">
                <a:solidFill>
                  <a:schemeClr val="dk1"/>
                </a:solidFill>
              </a:rPr>
              <a:t>おきましたか。※何のソフトですか。</a:t>
            </a:r>
            <a:endParaRPr sz="3000"/>
          </a:p>
          <a:p>
            <a:pPr marL="457200" lvl="0" indent="-419100" algn="l" rtl="0">
              <a:lnSpc>
                <a:spcPct val="115000"/>
              </a:lnSpc>
              <a:spcBef>
                <a:spcPts val="0"/>
              </a:spcBef>
              <a:spcAft>
                <a:spcPts val="0"/>
              </a:spcAft>
              <a:buSzPts val="3000"/>
              <a:buAutoNum type="arabicPeriod"/>
            </a:pPr>
            <a:r>
              <a:rPr lang="en-US" sz="3000"/>
              <a:t>なぜ</a:t>
            </a:r>
            <a:r>
              <a:rPr lang="en-US" sz="3000">
                <a:solidFill>
                  <a:schemeClr val="dk1"/>
                </a:solidFill>
              </a:rPr>
              <a:t>ウイルス定義ファイルは定期的に更新する必要が</a:t>
            </a:r>
            <a:endParaRPr sz="3000">
              <a:solidFill>
                <a:schemeClr val="dk1"/>
              </a:solidFill>
            </a:endParaRPr>
          </a:p>
          <a:p>
            <a:pPr marL="457200" lvl="0" indent="0" algn="l" rtl="0">
              <a:lnSpc>
                <a:spcPct val="150000"/>
              </a:lnSpc>
              <a:spcBef>
                <a:spcPts val="0"/>
              </a:spcBef>
              <a:spcAft>
                <a:spcPts val="0"/>
              </a:spcAft>
              <a:buNone/>
            </a:pPr>
            <a:r>
              <a:rPr lang="en-US" sz="3000">
                <a:solidFill>
                  <a:schemeClr val="dk1"/>
                </a:solidFill>
              </a:rPr>
              <a:t>ありますか。</a:t>
            </a:r>
            <a:endParaRPr sz="3000">
              <a:solidFill>
                <a:schemeClr val="dk1"/>
              </a:solidFill>
            </a:endParaRPr>
          </a:p>
          <a:p>
            <a:pPr marL="457200" lvl="0" indent="-419100" algn="l" rtl="0">
              <a:spcBef>
                <a:spcPts val="0"/>
              </a:spcBef>
              <a:spcAft>
                <a:spcPts val="0"/>
              </a:spcAft>
              <a:buClr>
                <a:schemeClr val="dk1"/>
              </a:buClr>
              <a:buSzPts val="3000"/>
              <a:buAutoNum type="arabicPeriod"/>
            </a:pPr>
            <a:r>
              <a:rPr lang="en-US" sz="3000">
                <a:solidFill>
                  <a:schemeClr val="dk1"/>
                </a:solidFill>
              </a:rPr>
              <a:t>ウイルスに感染してしまったら、まず何をすればいいですか。</a:t>
            </a:r>
            <a:endParaRPr sz="3000"/>
          </a:p>
        </p:txBody>
      </p:sp>
      <p:sp>
        <p:nvSpPr>
          <p:cNvPr id="815" name="Google Shape;815;p1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pic>
        <p:nvPicPr>
          <p:cNvPr id="816" name="Google Shape;816;p122"/>
          <p:cNvPicPr preferRelativeResize="0"/>
          <p:nvPr/>
        </p:nvPicPr>
        <p:blipFill>
          <a:blip r:embed="rId3">
            <a:alphaModFix/>
          </a:blip>
          <a:stretch>
            <a:fillRect/>
          </a:stretch>
        </p:blipFill>
        <p:spPr>
          <a:xfrm>
            <a:off x="10150425" y="180950"/>
            <a:ext cx="2566868" cy="1905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443" name="Google Shape;443;p7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「言葉」</a:t>
            </a:r>
            <a:r>
              <a:rPr lang="en-US">
                <a:solidFill>
                  <a:schemeClr val="dk1"/>
                </a:solidFill>
              </a:rPr>
              <a:t>と</a:t>
            </a:r>
            <a:r>
              <a:rPr lang="en-US" b="1">
                <a:solidFill>
                  <a:schemeClr val="dk1"/>
                </a:solidFill>
              </a:rPr>
              <a:t>「情報セキュリティ内容」</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444" name="Google Shape;444;p78"/>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23"/>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22" name="Google Shape;822;p123"/>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① ウイルスは主にどこから来ているんですか。</a:t>
            </a:r>
            <a:endParaRPr sz="3100" b="1">
              <a:solidFill>
                <a:schemeClr val="accent5"/>
              </a:solidFill>
            </a:endParaRPr>
          </a:p>
        </p:txBody>
      </p:sp>
      <p:sp>
        <p:nvSpPr>
          <p:cNvPr id="823" name="Google Shape;823;p123"/>
          <p:cNvSpPr/>
          <p:nvPr/>
        </p:nvSpPr>
        <p:spPr>
          <a:xfrm>
            <a:off x="1724025" y="6053950"/>
            <a:ext cx="91344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① </a:t>
            </a:r>
            <a:endParaRPr sz="3500">
              <a:solidFill>
                <a:schemeClr val="dk1"/>
              </a:solidFill>
            </a:endParaRPr>
          </a:p>
        </p:txBody>
      </p:sp>
      <p:pic>
        <p:nvPicPr>
          <p:cNvPr id="824" name="Google Shape;824;p123"/>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25" name="Google Shape;825;p123"/>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26" name="Google Shape;826;p123"/>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50</a:t>
            </a:fld>
            <a:endParaRPr/>
          </a:p>
        </p:txBody>
      </p:sp>
      <p:pic>
        <p:nvPicPr>
          <p:cNvPr id="827" name="Google Shape;827;p123"/>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2"/>
                                        </p:tgtEl>
                                        <p:attrNameLst>
                                          <p:attrName>style.visibility</p:attrName>
                                        </p:attrNameLst>
                                      </p:cBhvr>
                                      <p:to>
                                        <p:strVal val="visible"/>
                                      </p:to>
                                    </p:set>
                                    <p:animEffect transition="in" filter="fade">
                                      <p:cBhvr>
                                        <p:cTn id="7" dur="1000"/>
                                        <p:tgtEl>
                                          <p:spTgt spid="822"/>
                                        </p:tgtEl>
                                      </p:cBhvr>
                                    </p:animEffect>
                                  </p:childTnLst>
                                </p:cTn>
                              </p:par>
                              <p:par>
                                <p:cTn id="8" presetID="10" presetClass="entr" presetSubtype="0" fill="hold" nodeType="withEffect">
                                  <p:stCondLst>
                                    <p:cond delay="0"/>
                                  </p:stCondLst>
                                  <p:childTnLst>
                                    <p:set>
                                      <p:cBhvr>
                                        <p:cTn id="9" dur="1" fill="hold">
                                          <p:stCondLst>
                                            <p:cond delay="0"/>
                                          </p:stCondLst>
                                        </p:cTn>
                                        <p:tgtEl>
                                          <p:spTgt spid="824"/>
                                        </p:tgtEl>
                                        <p:attrNameLst>
                                          <p:attrName>style.visibility</p:attrName>
                                        </p:attrNameLst>
                                      </p:cBhvr>
                                      <p:to>
                                        <p:strVal val="visible"/>
                                      </p:to>
                                    </p:set>
                                    <p:animEffect transition="in" filter="fade">
                                      <p:cBhvr>
                                        <p:cTn id="10" dur="1000"/>
                                        <p:tgtEl>
                                          <p:spTgt spid="8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3"/>
                                        </p:tgtEl>
                                        <p:attrNameLst>
                                          <p:attrName>style.visibility</p:attrName>
                                        </p:attrNameLst>
                                      </p:cBhvr>
                                      <p:to>
                                        <p:strVal val="visible"/>
                                      </p:to>
                                    </p:set>
                                    <p:animEffect transition="in" filter="fade">
                                      <p:cBhvr>
                                        <p:cTn id="15" dur="1000"/>
                                        <p:tgtEl>
                                          <p:spTgt spid="823"/>
                                        </p:tgtEl>
                                      </p:cBhvr>
                                    </p:animEffect>
                                  </p:childTnLst>
                                </p:cTn>
                              </p:par>
                              <p:par>
                                <p:cTn id="16" presetID="10" presetClass="entr" presetSubtype="0" fill="hold" nodeType="withEffect">
                                  <p:stCondLst>
                                    <p:cond delay="0"/>
                                  </p:stCondLst>
                                  <p:childTnLst>
                                    <p:set>
                                      <p:cBhvr>
                                        <p:cTn id="17" dur="1" fill="hold">
                                          <p:stCondLst>
                                            <p:cond delay="0"/>
                                          </p:stCondLst>
                                        </p:cTn>
                                        <p:tgtEl>
                                          <p:spTgt spid="825"/>
                                        </p:tgtEl>
                                        <p:attrNameLst>
                                          <p:attrName>style.visibility</p:attrName>
                                        </p:attrNameLst>
                                      </p:cBhvr>
                                      <p:to>
                                        <p:strVal val="visible"/>
                                      </p:to>
                                    </p:set>
                                    <p:animEffect transition="in" filter="fade">
                                      <p:cBhvr>
                                        <p:cTn id="18" dur="10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24"/>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33" name="Google Shape;833;p124"/>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②電子メールによる感染を防ぐためには、</a:t>
            </a:r>
            <a:endParaRPr sz="3500" b="1">
              <a:solidFill>
                <a:schemeClr val="dk1"/>
              </a:solidFill>
            </a:endParaRPr>
          </a:p>
          <a:p>
            <a:pPr marL="0" lvl="0" indent="0" algn="l" rtl="0">
              <a:spcBef>
                <a:spcPts val="0"/>
              </a:spcBef>
              <a:spcAft>
                <a:spcPts val="0"/>
              </a:spcAft>
              <a:buNone/>
            </a:pPr>
            <a:r>
              <a:rPr lang="en-US" sz="3500" b="1">
                <a:solidFill>
                  <a:schemeClr val="dk1"/>
                </a:solidFill>
              </a:rPr>
              <a:t>　どうすればいいですか。</a:t>
            </a:r>
            <a:endParaRPr sz="3500" b="1">
              <a:solidFill>
                <a:schemeClr val="dk1"/>
              </a:solidFill>
            </a:endParaRPr>
          </a:p>
        </p:txBody>
      </p:sp>
      <p:sp>
        <p:nvSpPr>
          <p:cNvPr id="834" name="Google Shape;834;p124"/>
          <p:cNvSpPr/>
          <p:nvPr/>
        </p:nvSpPr>
        <p:spPr>
          <a:xfrm>
            <a:off x="1438750" y="6053950"/>
            <a:ext cx="94200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②</a:t>
            </a:r>
            <a:endParaRPr sz="3500">
              <a:solidFill>
                <a:schemeClr val="dk1"/>
              </a:solidFill>
            </a:endParaRPr>
          </a:p>
        </p:txBody>
      </p:sp>
      <p:pic>
        <p:nvPicPr>
          <p:cNvPr id="835" name="Google Shape;835;p124"/>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36" name="Google Shape;836;p124"/>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37" name="Google Shape;837;p124"/>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51</a:t>
            </a:fld>
            <a:endParaRPr/>
          </a:p>
        </p:txBody>
      </p:sp>
      <p:pic>
        <p:nvPicPr>
          <p:cNvPr id="838" name="Google Shape;838;p124"/>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3"/>
                                        </p:tgtEl>
                                        <p:attrNameLst>
                                          <p:attrName>style.visibility</p:attrName>
                                        </p:attrNameLst>
                                      </p:cBhvr>
                                      <p:to>
                                        <p:strVal val="visible"/>
                                      </p:to>
                                    </p:set>
                                    <p:animEffect transition="in" filter="fade">
                                      <p:cBhvr>
                                        <p:cTn id="7" dur="1000"/>
                                        <p:tgtEl>
                                          <p:spTgt spid="833"/>
                                        </p:tgtEl>
                                      </p:cBhvr>
                                    </p:animEffect>
                                  </p:childTnLst>
                                </p:cTn>
                              </p:par>
                              <p:par>
                                <p:cTn id="8" presetID="10" presetClass="entr" presetSubtype="0" fill="hold" nodeType="withEffect">
                                  <p:stCondLst>
                                    <p:cond delay="0"/>
                                  </p:stCondLst>
                                  <p:childTnLst>
                                    <p:set>
                                      <p:cBhvr>
                                        <p:cTn id="9" dur="1" fill="hold">
                                          <p:stCondLst>
                                            <p:cond delay="0"/>
                                          </p:stCondLst>
                                        </p:cTn>
                                        <p:tgtEl>
                                          <p:spTgt spid="835"/>
                                        </p:tgtEl>
                                        <p:attrNameLst>
                                          <p:attrName>style.visibility</p:attrName>
                                        </p:attrNameLst>
                                      </p:cBhvr>
                                      <p:to>
                                        <p:strVal val="visible"/>
                                      </p:to>
                                    </p:set>
                                    <p:animEffect transition="in" filter="fade">
                                      <p:cBhvr>
                                        <p:cTn id="10" dur="1000"/>
                                        <p:tgtEl>
                                          <p:spTgt spid="8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4"/>
                                        </p:tgtEl>
                                        <p:attrNameLst>
                                          <p:attrName>style.visibility</p:attrName>
                                        </p:attrNameLst>
                                      </p:cBhvr>
                                      <p:to>
                                        <p:strVal val="visible"/>
                                      </p:to>
                                    </p:set>
                                    <p:animEffect transition="in" filter="fade">
                                      <p:cBhvr>
                                        <p:cTn id="15" dur="1000"/>
                                        <p:tgtEl>
                                          <p:spTgt spid="834"/>
                                        </p:tgtEl>
                                      </p:cBhvr>
                                    </p:animEffect>
                                  </p:childTnLst>
                                </p:cTn>
                              </p:par>
                              <p:par>
                                <p:cTn id="16" presetID="10" presetClass="entr" presetSubtype="0" fill="hold" nodeType="withEffect">
                                  <p:stCondLst>
                                    <p:cond delay="0"/>
                                  </p:stCondLst>
                                  <p:childTnLst>
                                    <p:set>
                                      <p:cBhvr>
                                        <p:cTn id="17" dur="1" fill="hold">
                                          <p:stCondLst>
                                            <p:cond delay="0"/>
                                          </p:stCondLst>
                                        </p:cTn>
                                        <p:tgtEl>
                                          <p:spTgt spid="836"/>
                                        </p:tgtEl>
                                        <p:attrNameLst>
                                          <p:attrName>style.visibility</p:attrName>
                                        </p:attrNameLst>
                                      </p:cBhvr>
                                      <p:to>
                                        <p:strVal val="visible"/>
                                      </p:to>
                                    </p:set>
                                    <p:animEffect transition="in" filter="fade">
                                      <p:cBhvr>
                                        <p:cTn id="18" dur="10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5"/>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44" name="Google Shape;844;p125"/>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③Web サイトの閲覧による感染を防ぐためには</a:t>
            </a:r>
            <a:endParaRPr sz="3500" b="1">
              <a:solidFill>
                <a:schemeClr val="dk1"/>
              </a:solidFill>
            </a:endParaRPr>
          </a:p>
          <a:p>
            <a:pPr marL="0" lvl="0" indent="0" algn="l" rtl="0">
              <a:spcBef>
                <a:spcPts val="0"/>
              </a:spcBef>
              <a:spcAft>
                <a:spcPts val="0"/>
              </a:spcAft>
              <a:buNone/>
            </a:pPr>
            <a:r>
              <a:rPr lang="en-US" sz="3500" b="1">
                <a:solidFill>
                  <a:schemeClr val="dk1"/>
                </a:solidFill>
              </a:rPr>
              <a:t>　どうすればいいですか。</a:t>
            </a:r>
            <a:endParaRPr sz="3500" b="1">
              <a:solidFill>
                <a:schemeClr val="dk1"/>
              </a:solidFill>
            </a:endParaRPr>
          </a:p>
        </p:txBody>
      </p:sp>
      <p:sp>
        <p:nvSpPr>
          <p:cNvPr id="845" name="Google Shape;845;p125"/>
          <p:cNvSpPr/>
          <p:nvPr/>
        </p:nvSpPr>
        <p:spPr>
          <a:xfrm>
            <a:off x="1494800" y="6053950"/>
            <a:ext cx="93636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③</a:t>
            </a:r>
            <a:endParaRPr sz="3500">
              <a:solidFill>
                <a:schemeClr val="dk1"/>
              </a:solidFill>
            </a:endParaRPr>
          </a:p>
        </p:txBody>
      </p:sp>
      <p:pic>
        <p:nvPicPr>
          <p:cNvPr id="846" name="Google Shape;846;p125"/>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47" name="Google Shape;847;p125"/>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48" name="Google Shape;848;p125"/>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52</a:t>
            </a:fld>
            <a:endParaRPr/>
          </a:p>
        </p:txBody>
      </p:sp>
      <p:pic>
        <p:nvPicPr>
          <p:cNvPr id="849" name="Google Shape;849;p125"/>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
                                        </p:tgtEl>
                                        <p:attrNameLst>
                                          <p:attrName>style.visibility</p:attrName>
                                        </p:attrNameLst>
                                      </p:cBhvr>
                                      <p:to>
                                        <p:strVal val="visible"/>
                                      </p:to>
                                    </p:set>
                                    <p:animEffect transition="in" filter="fade">
                                      <p:cBhvr>
                                        <p:cTn id="7" dur="1000"/>
                                        <p:tgtEl>
                                          <p:spTgt spid="844"/>
                                        </p:tgtEl>
                                      </p:cBhvr>
                                    </p:animEffect>
                                  </p:childTnLst>
                                </p:cTn>
                              </p:par>
                              <p:par>
                                <p:cTn id="8" presetID="10" presetClass="entr" presetSubtype="0" fill="hold" nodeType="withEffect">
                                  <p:stCondLst>
                                    <p:cond delay="0"/>
                                  </p:stCondLst>
                                  <p:childTnLst>
                                    <p:set>
                                      <p:cBhvr>
                                        <p:cTn id="9" dur="1" fill="hold">
                                          <p:stCondLst>
                                            <p:cond delay="0"/>
                                          </p:stCondLst>
                                        </p:cTn>
                                        <p:tgtEl>
                                          <p:spTgt spid="846"/>
                                        </p:tgtEl>
                                        <p:attrNameLst>
                                          <p:attrName>style.visibility</p:attrName>
                                        </p:attrNameLst>
                                      </p:cBhvr>
                                      <p:to>
                                        <p:strVal val="visible"/>
                                      </p:to>
                                    </p:set>
                                    <p:animEffect transition="in" filter="fade">
                                      <p:cBhvr>
                                        <p:cTn id="10" dur="1000"/>
                                        <p:tgtEl>
                                          <p:spTgt spid="8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5"/>
                                        </p:tgtEl>
                                        <p:attrNameLst>
                                          <p:attrName>style.visibility</p:attrName>
                                        </p:attrNameLst>
                                      </p:cBhvr>
                                      <p:to>
                                        <p:strVal val="visible"/>
                                      </p:to>
                                    </p:set>
                                    <p:animEffect transition="in" filter="fade">
                                      <p:cBhvr>
                                        <p:cTn id="15" dur="1000"/>
                                        <p:tgtEl>
                                          <p:spTgt spid="845"/>
                                        </p:tgtEl>
                                      </p:cBhvr>
                                    </p:animEffect>
                                  </p:childTnLst>
                                </p:cTn>
                              </p:par>
                              <p:par>
                                <p:cTn id="16" presetID="10" presetClass="entr" presetSubtype="0" fill="hold" nodeType="withEffect">
                                  <p:stCondLst>
                                    <p:cond delay="0"/>
                                  </p:stCondLst>
                                  <p:childTnLst>
                                    <p:set>
                                      <p:cBhvr>
                                        <p:cTn id="17" dur="1" fill="hold">
                                          <p:stCondLst>
                                            <p:cond delay="0"/>
                                          </p:stCondLst>
                                        </p:cTn>
                                        <p:tgtEl>
                                          <p:spTgt spid="847"/>
                                        </p:tgtEl>
                                        <p:attrNameLst>
                                          <p:attrName>style.visibility</p:attrName>
                                        </p:attrNameLst>
                                      </p:cBhvr>
                                      <p:to>
                                        <p:strVal val="visible"/>
                                      </p:to>
                                    </p:set>
                                    <p:animEffect transition="in" filter="fade">
                                      <p:cBhvr>
                                        <p:cTn id="18" dur="1000"/>
                                        <p:tgtEl>
                                          <p:spTgt spid="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26"/>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55" name="Google Shape;855;p126"/>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④ウイルス対策ソフトをパソコンにインストールしておきましたか。※何のソフトですか。</a:t>
            </a:r>
            <a:endParaRPr sz="3500" b="1">
              <a:solidFill>
                <a:schemeClr val="dk1"/>
              </a:solidFill>
            </a:endParaRPr>
          </a:p>
        </p:txBody>
      </p:sp>
      <p:sp>
        <p:nvSpPr>
          <p:cNvPr id="856" name="Google Shape;856;p126"/>
          <p:cNvSpPr/>
          <p:nvPr/>
        </p:nvSpPr>
        <p:spPr>
          <a:xfrm>
            <a:off x="1606100" y="6084100"/>
            <a:ext cx="90969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④</a:t>
            </a:r>
            <a:endParaRPr sz="3500">
              <a:solidFill>
                <a:schemeClr val="dk1"/>
              </a:solidFill>
            </a:endParaRPr>
          </a:p>
        </p:txBody>
      </p:sp>
      <p:pic>
        <p:nvPicPr>
          <p:cNvPr id="857" name="Google Shape;857;p126"/>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58" name="Google Shape;858;p126"/>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59" name="Google Shape;859;p126"/>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53</a:t>
            </a:fld>
            <a:endParaRPr/>
          </a:p>
        </p:txBody>
      </p:sp>
      <p:pic>
        <p:nvPicPr>
          <p:cNvPr id="860" name="Google Shape;860;p126"/>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par>
                                <p:cTn id="8" presetID="10" presetClass="entr" presetSubtype="0" fill="hold" nodeType="withEffect">
                                  <p:stCondLst>
                                    <p:cond delay="0"/>
                                  </p:stCondLst>
                                  <p:childTnLst>
                                    <p:set>
                                      <p:cBhvr>
                                        <p:cTn id="9" dur="1" fill="hold">
                                          <p:stCondLst>
                                            <p:cond delay="0"/>
                                          </p:stCondLst>
                                        </p:cTn>
                                        <p:tgtEl>
                                          <p:spTgt spid="857"/>
                                        </p:tgtEl>
                                        <p:attrNameLst>
                                          <p:attrName>style.visibility</p:attrName>
                                        </p:attrNameLst>
                                      </p:cBhvr>
                                      <p:to>
                                        <p:strVal val="visible"/>
                                      </p:to>
                                    </p:set>
                                    <p:animEffect transition="in" filter="fade">
                                      <p:cBhvr>
                                        <p:cTn id="10" dur="1000"/>
                                        <p:tgtEl>
                                          <p:spTgt spid="8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6"/>
                                        </p:tgtEl>
                                        <p:attrNameLst>
                                          <p:attrName>style.visibility</p:attrName>
                                        </p:attrNameLst>
                                      </p:cBhvr>
                                      <p:to>
                                        <p:strVal val="visible"/>
                                      </p:to>
                                    </p:set>
                                    <p:animEffect transition="in" filter="fade">
                                      <p:cBhvr>
                                        <p:cTn id="15" dur="1000"/>
                                        <p:tgtEl>
                                          <p:spTgt spid="856"/>
                                        </p:tgtEl>
                                      </p:cBhvr>
                                    </p:animEffect>
                                  </p:childTnLst>
                                </p:cTn>
                              </p:par>
                              <p:par>
                                <p:cTn id="16" presetID="10" presetClass="entr" presetSubtype="0" fill="hold" nodeType="withEffect">
                                  <p:stCondLst>
                                    <p:cond delay="0"/>
                                  </p:stCondLst>
                                  <p:childTnLst>
                                    <p:set>
                                      <p:cBhvr>
                                        <p:cTn id="17" dur="1" fill="hold">
                                          <p:stCondLst>
                                            <p:cond delay="0"/>
                                          </p:stCondLst>
                                        </p:cTn>
                                        <p:tgtEl>
                                          <p:spTgt spid="858"/>
                                        </p:tgtEl>
                                        <p:attrNameLst>
                                          <p:attrName>style.visibility</p:attrName>
                                        </p:attrNameLst>
                                      </p:cBhvr>
                                      <p:to>
                                        <p:strVal val="visible"/>
                                      </p:to>
                                    </p:set>
                                    <p:animEffect transition="in" filter="fade">
                                      <p:cBhvr>
                                        <p:cTn id="18" dur="1000"/>
                                        <p:tgtEl>
                                          <p:spTgt spid="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27"/>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66" name="Google Shape;866;p127"/>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⑤ウイルス定義ファイルは定期的に更新する必要がありますか。</a:t>
            </a:r>
            <a:endParaRPr sz="3500" b="1">
              <a:solidFill>
                <a:schemeClr val="dk1"/>
              </a:solidFill>
            </a:endParaRPr>
          </a:p>
        </p:txBody>
      </p:sp>
      <p:sp>
        <p:nvSpPr>
          <p:cNvPr id="867" name="Google Shape;867;p127"/>
          <p:cNvSpPr/>
          <p:nvPr/>
        </p:nvSpPr>
        <p:spPr>
          <a:xfrm>
            <a:off x="1364000" y="6053950"/>
            <a:ext cx="94944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⑤</a:t>
            </a:r>
            <a:endParaRPr sz="3500">
              <a:solidFill>
                <a:schemeClr val="dk1"/>
              </a:solidFill>
            </a:endParaRPr>
          </a:p>
        </p:txBody>
      </p:sp>
      <p:pic>
        <p:nvPicPr>
          <p:cNvPr id="868" name="Google Shape;868;p127"/>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69" name="Google Shape;869;p127"/>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70" name="Google Shape;870;p127"/>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54</a:t>
            </a:fld>
            <a:endParaRPr/>
          </a:p>
        </p:txBody>
      </p:sp>
      <p:pic>
        <p:nvPicPr>
          <p:cNvPr id="871" name="Google Shape;871;p127"/>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6"/>
                                        </p:tgtEl>
                                        <p:attrNameLst>
                                          <p:attrName>style.visibility</p:attrName>
                                        </p:attrNameLst>
                                      </p:cBhvr>
                                      <p:to>
                                        <p:strVal val="visible"/>
                                      </p:to>
                                    </p:set>
                                    <p:animEffect transition="in" filter="fade">
                                      <p:cBhvr>
                                        <p:cTn id="7" dur="1000"/>
                                        <p:tgtEl>
                                          <p:spTgt spid="866"/>
                                        </p:tgtEl>
                                      </p:cBhvr>
                                    </p:animEffect>
                                  </p:childTnLst>
                                </p:cTn>
                              </p:par>
                              <p:par>
                                <p:cTn id="8" presetID="10" presetClass="entr" presetSubtype="0" fill="hold" nodeType="withEffect">
                                  <p:stCondLst>
                                    <p:cond delay="0"/>
                                  </p:stCondLst>
                                  <p:childTnLst>
                                    <p:set>
                                      <p:cBhvr>
                                        <p:cTn id="9" dur="1" fill="hold">
                                          <p:stCondLst>
                                            <p:cond delay="0"/>
                                          </p:stCondLst>
                                        </p:cTn>
                                        <p:tgtEl>
                                          <p:spTgt spid="868"/>
                                        </p:tgtEl>
                                        <p:attrNameLst>
                                          <p:attrName>style.visibility</p:attrName>
                                        </p:attrNameLst>
                                      </p:cBhvr>
                                      <p:to>
                                        <p:strVal val="visible"/>
                                      </p:to>
                                    </p:set>
                                    <p:animEffect transition="in" filter="fade">
                                      <p:cBhvr>
                                        <p:cTn id="10" dur="1000"/>
                                        <p:tgtEl>
                                          <p:spTgt spid="8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7"/>
                                        </p:tgtEl>
                                        <p:attrNameLst>
                                          <p:attrName>style.visibility</p:attrName>
                                        </p:attrNameLst>
                                      </p:cBhvr>
                                      <p:to>
                                        <p:strVal val="visible"/>
                                      </p:to>
                                    </p:set>
                                    <p:animEffect transition="in" filter="fade">
                                      <p:cBhvr>
                                        <p:cTn id="15" dur="1000"/>
                                        <p:tgtEl>
                                          <p:spTgt spid="867"/>
                                        </p:tgtEl>
                                      </p:cBhvr>
                                    </p:animEffect>
                                  </p:childTnLst>
                                </p:cTn>
                              </p:par>
                              <p:par>
                                <p:cTn id="16" presetID="10" presetClass="entr" presetSubtype="0" fill="hold" nodeType="withEffect">
                                  <p:stCondLst>
                                    <p:cond delay="0"/>
                                  </p:stCondLst>
                                  <p:childTnLst>
                                    <p:set>
                                      <p:cBhvr>
                                        <p:cTn id="17" dur="1" fill="hold">
                                          <p:stCondLst>
                                            <p:cond delay="0"/>
                                          </p:stCondLst>
                                        </p:cTn>
                                        <p:tgtEl>
                                          <p:spTgt spid="869"/>
                                        </p:tgtEl>
                                        <p:attrNameLst>
                                          <p:attrName>style.visibility</p:attrName>
                                        </p:attrNameLst>
                                      </p:cBhvr>
                                      <p:to>
                                        <p:strVal val="visible"/>
                                      </p:to>
                                    </p:set>
                                    <p:animEffect transition="in" filter="fade">
                                      <p:cBhvr>
                                        <p:cTn id="18" dur="1000"/>
                                        <p:tgtEl>
                                          <p:spTgt spid="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8"/>
          <p:cNvSpPr txBox="1">
            <a:spLocks noGrp="1"/>
          </p:cNvSpPr>
          <p:nvPr>
            <p:ph type="title"/>
          </p:nvPr>
        </p:nvSpPr>
        <p:spPr>
          <a:xfrm>
            <a:off x="318925" y="0"/>
            <a:ext cx="12595200" cy="20160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Clr>
                <a:schemeClr val="dk1"/>
              </a:buClr>
              <a:buSzPts val="1100"/>
              <a:buFont typeface="Arial"/>
              <a:buNone/>
            </a:pPr>
            <a:r>
              <a:rPr lang="en-US"/>
              <a:t>【</a:t>
            </a:r>
            <a:r>
              <a:rPr lang="en-US" sz="6500"/>
              <a:t>Q&amp;A</a:t>
            </a:r>
            <a:r>
              <a:rPr lang="en-US"/>
              <a:t>】</a:t>
            </a:r>
            <a:endParaRPr sz="6600"/>
          </a:p>
        </p:txBody>
      </p:sp>
      <p:sp>
        <p:nvSpPr>
          <p:cNvPr id="877" name="Google Shape;877;p128"/>
          <p:cNvSpPr/>
          <p:nvPr/>
        </p:nvSpPr>
        <p:spPr>
          <a:xfrm>
            <a:off x="2237150" y="2609250"/>
            <a:ext cx="10031100" cy="1819200"/>
          </a:xfrm>
          <a:prstGeom prst="wedgeRectCallout">
            <a:avLst>
              <a:gd name="adj1" fmla="val -55131"/>
              <a:gd name="adj2" fmla="val 20550"/>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500" b="1">
                <a:solidFill>
                  <a:schemeClr val="dk1"/>
                </a:solidFill>
              </a:rPr>
              <a:t>⑥ウイルスに感染してしまったら、まず何を</a:t>
            </a:r>
            <a:endParaRPr sz="3500" b="1">
              <a:solidFill>
                <a:schemeClr val="dk1"/>
              </a:solidFill>
            </a:endParaRPr>
          </a:p>
          <a:p>
            <a:pPr marL="0" lvl="0" indent="0" algn="l" rtl="0">
              <a:spcBef>
                <a:spcPts val="0"/>
              </a:spcBef>
              <a:spcAft>
                <a:spcPts val="0"/>
              </a:spcAft>
              <a:buNone/>
            </a:pPr>
            <a:r>
              <a:rPr lang="en-US" sz="3500" b="1">
                <a:solidFill>
                  <a:schemeClr val="dk1"/>
                </a:solidFill>
              </a:rPr>
              <a:t>　すればいいですか。</a:t>
            </a:r>
            <a:endParaRPr sz="3500" b="1">
              <a:solidFill>
                <a:schemeClr val="dk1"/>
              </a:solidFill>
            </a:endParaRPr>
          </a:p>
        </p:txBody>
      </p:sp>
      <p:sp>
        <p:nvSpPr>
          <p:cNvPr id="878" name="Google Shape;878;p128"/>
          <p:cNvSpPr/>
          <p:nvPr/>
        </p:nvSpPr>
        <p:spPr>
          <a:xfrm>
            <a:off x="1724025" y="6053950"/>
            <a:ext cx="9134400" cy="2244600"/>
          </a:xfrm>
          <a:prstGeom prst="wedgeRectCallout">
            <a:avLst>
              <a:gd name="adj1" fmla="val 55609"/>
              <a:gd name="adj2" fmla="val 20311"/>
            </a:avLst>
          </a:prstGeom>
          <a:solidFill>
            <a:srgbClr val="6AA84F"/>
          </a:solid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3500">
                <a:solidFill>
                  <a:schemeClr val="dk1"/>
                </a:solidFill>
              </a:rPr>
              <a:t>⑥</a:t>
            </a:r>
            <a:endParaRPr sz="3500">
              <a:solidFill>
                <a:schemeClr val="dk1"/>
              </a:solidFill>
            </a:endParaRPr>
          </a:p>
        </p:txBody>
      </p:sp>
      <p:pic>
        <p:nvPicPr>
          <p:cNvPr id="879" name="Google Shape;879;p128"/>
          <p:cNvPicPr preferRelativeResize="0"/>
          <p:nvPr/>
        </p:nvPicPr>
        <p:blipFill>
          <a:blip r:embed="rId3">
            <a:alphaModFix/>
          </a:blip>
          <a:stretch>
            <a:fillRect/>
          </a:stretch>
        </p:blipFill>
        <p:spPr>
          <a:xfrm>
            <a:off x="0" y="3047475"/>
            <a:ext cx="1724025" cy="1219200"/>
          </a:xfrm>
          <a:prstGeom prst="rect">
            <a:avLst/>
          </a:prstGeom>
          <a:noFill/>
          <a:ln>
            <a:noFill/>
          </a:ln>
        </p:spPr>
      </p:pic>
      <p:pic>
        <p:nvPicPr>
          <p:cNvPr id="880" name="Google Shape;880;p128"/>
          <p:cNvPicPr preferRelativeResize="0"/>
          <p:nvPr/>
        </p:nvPicPr>
        <p:blipFill>
          <a:blip r:embed="rId4">
            <a:alphaModFix/>
          </a:blip>
          <a:stretch>
            <a:fillRect/>
          </a:stretch>
        </p:blipFill>
        <p:spPr>
          <a:xfrm>
            <a:off x="11261725" y="6752913"/>
            <a:ext cx="1743075" cy="1190625"/>
          </a:xfrm>
          <a:prstGeom prst="rect">
            <a:avLst/>
          </a:prstGeom>
          <a:noFill/>
          <a:ln>
            <a:noFill/>
          </a:ln>
        </p:spPr>
      </p:pic>
      <p:sp>
        <p:nvSpPr>
          <p:cNvPr id="881" name="Google Shape;881;p128"/>
          <p:cNvSpPr txBox="1"/>
          <p:nvPr/>
        </p:nvSpPr>
        <p:spPr>
          <a:xfrm>
            <a:off x="12268200" y="9113837"/>
            <a:ext cx="447600" cy="410400"/>
          </a:xfrm>
          <a:prstGeom prst="rect">
            <a:avLst/>
          </a:prstGeom>
          <a:noFill/>
          <a:ln>
            <a:noFill/>
          </a:ln>
        </p:spPr>
        <p:txBody>
          <a:bodyPr spcFirstLastPara="1" wrap="square" lIns="50800" tIns="50800" rIns="50800" bIns="50800" anchor="t" anchorCtr="0">
            <a:sp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a:solidFill>
                  <a:srgbClr val="FFFFFF"/>
                </a:solidFill>
                <a:latin typeface="Arial"/>
                <a:ea typeface="Arial"/>
                <a:cs typeface="Arial"/>
                <a:sym typeface="Arial"/>
              </a:rPr>
              <a:t>55</a:t>
            </a:fld>
            <a:endParaRPr/>
          </a:p>
        </p:txBody>
      </p:sp>
      <p:pic>
        <p:nvPicPr>
          <p:cNvPr id="882" name="Google Shape;882;p128"/>
          <p:cNvPicPr preferRelativeResize="0"/>
          <p:nvPr/>
        </p:nvPicPr>
        <p:blipFill>
          <a:blip r:embed="rId5">
            <a:alphaModFix/>
          </a:blip>
          <a:stretch>
            <a:fillRect/>
          </a:stretch>
        </p:blipFill>
        <p:spPr>
          <a:xfrm>
            <a:off x="9754500" y="236882"/>
            <a:ext cx="2133600" cy="1800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7"/>
                                        </p:tgtEl>
                                        <p:attrNameLst>
                                          <p:attrName>style.visibility</p:attrName>
                                        </p:attrNameLst>
                                      </p:cBhvr>
                                      <p:to>
                                        <p:strVal val="visible"/>
                                      </p:to>
                                    </p:set>
                                    <p:animEffect transition="in" filter="fade">
                                      <p:cBhvr>
                                        <p:cTn id="7" dur="1000"/>
                                        <p:tgtEl>
                                          <p:spTgt spid="877"/>
                                        </p:tgtEl>
                                      </p:cBhvr>
                                    </p:animEffect>
                                  </p:childTnLst>
                                </p:cTn>
                              </p:par>
                              <p:par>
                                <p:cTn id="8" presetID="10" presetClass="entr" presetSubtype="0" fill="hold" nodeType="withEffect">
                                  <p:stCondLst>
                                    <p:cond delay="0"/>
                                  </p:stCondLst>
                                  <p:childTnLst>
                                    <p:set>
                                      <p:cBhvr>
                                        <p:cTn id="9" dur="1" fill="hold">
                                          <p:stCondLst>
                                            <p:cond delay="0"/>
                                          </p:stCondLst>
                                        </p:cTn>
                                        <p:tgtEl>
                                          <p:spTgt spid="879"/>
                                        </p:tgtEl>
                                        <p:attrNameLst>
                                          <p:attrName>style.visibility</p:attrName>
                                        </p:attrNameLst>
                                      </p:cBhvr>
                                      <p:to>
                                        <p:strVal val="visible"/>
                                      </p:to>
                                    </p:set>
                                    <p:animEffect transition="in" filter="fade">
                                      <p:cBhvr>
                                        <p:cTn id="10" dur="1000"/>
                                        <p:tgtEl>
                                          <p:spTgt spid="8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8"/>
                                        </p:tgtEl>
                                        <p:attrNameLst>
                                          <p:attrName>style.visibility</p:attrName>
                                        </p:attrNameLst>
                                      </p:cBhvr>
                                      <p:to>
                                        <p:strVal val="visible"/>
                                      </p:to>
                                    </p:set>
                                    <p:animEffect transition="in" filter="fade">
                                      <p:cBhvr>
                                        <p:cTn id="15" dur="1000"/>
                                        <p:tgtEl>
                                          <p:spTgt spid="878"/>
                                        </p:tgtEl>
                                      </p:cBhvr>
                                    </p:animEffect>
                                  </p:childTnLst>
                                </p:cTn>
                              </p:par>
                              <p:par>
                                <p:cTn id="16" presetID="10" presetClass="entr" presetSubtype="0" fill="hold" nodeType="withEffect">
                                  <p:stCondLst>
                                    <p:cond delay="0"/>
                                  </p:stCondLst>
                                  <p:childTnLst>
                                    <p:set>
                                      <p:cBhvr>
                                        <p:cTn id="17" dur="1" fill="hold">
                                          <p:stCondLst>
                                            <p:cond delay="0"/>
                                          </p:stCondLst>
                                        </p:cTn>
                                        <p:tgtEl>
                                          <p:spTgt spid="880"/>
                                        </p:tgtEl>
                                        <p:attrNameLst>
                                          <p:attrName>style.visibility</p:attrName>
                                        </p:attrNameLst>
                                      </p:cBhvr>
                                      <p:to>
                                        <p:strVal val="visible"/>
                                      </p:to>
                                    </p:set>
                                    <p:animEffect transition="in" filter="fade">
                                      <p:cBhvr>
                                        <p:cTn id="18" dur="1000"/>
                                        <p:tgtEl>
                                          <p:spTgt spid="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29"/>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FE試験問題</a:t>
            </a:r>
            <a:endParaRPr>
              <a:solidFill>
                <a:srgbClr val="CC0000"/>
              </a:solidFill>
            </a:endParaRPr>
          </a:p>
        </p:txBody>
      </p:sp>
      <p:sp>
        <p:nvSpPr>
          <p:cNvPr id="888" name="Google Shape;888;p129"/>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3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問題1</a:t>
            </a:r>
            <a:endParaRPr/>
          </a:p>
        </p:txBody>
      </p:sp>
      <p:sp>
        <p:nvSpPr>
          <p:cNvPr id="894" name="Google Shape;894;p13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57</a:t>
            </a:fld>
            <a:endParaRPr/>
          </a:p>
        </p:txBody>
      </p:sp>
      <p:sp>
        <p:nvSpPr>
          <p:cNvPr id="895" name="Google Shape;895;p130"/>
          <p:cNvSpPr txBox="1"/>
          <p:nvPr/>
        </p:nvSpPr>
        <p:spPr>
          <a:xfrm>
            <a:off x="599475" y="2293975"/>
            <a:ext cx="12286800" cy="6621300"/>
          </a:xfrm>
          <a:prstGeom prst="rect">
            <a:avLst/>
          </a:prstGeom>
          <a:noFill/>
          <a:ln>
            <a:noFill/>
          </a:ln>
        </p:spPr>
        <p:txBody>
          <a:bodyPr spcFirstLastPara="1" wrap="square" lIns="50800" tIns="50800" rIns="50800" bIns="50800" anchor="t" anchorCtr="0">
            <a:normAutofit lnSpcReduction="10000"/>
          </a:bodyPr>
          <a:lstStyle/>
          <a:p>
            <a:pPr marL="0" marR="0" lvl="0" indent="0" algn="l" rtl="0">
              <a:lnSpc>
                <a:spcPct val="115000"/>
              </a:lnSpc>
              <a:spcBef>
                <a:spcPts val="0"/>
              </a:spcBef>
              <a:spcAft>
                <a:spcPts val="0"/>
              </a:spcAft>
              <a:buNone/>
            </a:pPr>
            <a:r>
              <a:rPr lang="en-US" sz="3200" b="1" dirty="0" err="1">
                <a:solidFill>
                  <a:schemeClr val="dk1"/>
                </a:solidFill>
              </a:rPr>
              <a:t>クライアント</a:t>
            </a:r>
            <a:r>
              <a:rPr lang="en-US" sz="3200" b="1" dirty="0">
                <a:solidFill>
                  <a:schemeClr val="dk1"/>
                </a:solidFill>
              </a:rPr>
              <a:t> PC </a:t>
            </a:r>
            <a:r>
              <a:rPr lang="en-US" sz="3200" b="1" dirty="0" err="1">
                <a:solidFill>
                  <a:schemeClr val="dk1"/>
                </a:solidFill>
              </a:rPr>
              <a:t>で行うマルウェア対策のうち、適切なものは</a:t>
            </a:r>
            <a:br>
              <a:rPr lang="en-US" sz="3200" b="1" dirty="0">
                <a:solidFill>
                  <a:schemeClr val="dk1"/>
                </a:solidFill>
              </a:rPr>
            </a:br>
            <a:r>
              <a:rPr lang="en-US" sz="3200" b="1" dirty="0" err="1">
                <a:solidFill>
                  <a:schemeClr val="dk1"/>
                </a:solidFill>
              </a:rPr>
              <a:t>どれか</a:t>
            </a:r>
            <a:r>
              <a:rPr lang="en-US" sz="3200" b="1" dirty="0">
                <a:solidFill>
                  <a:schemeClr val="dk1"/>
                </a:solidFill>
              </a:rPr>
              <a:t>。</a:t>
            </a:r>
            <a:endParaRPr sz="3200" b="1" dirty="0">
              <a:solidFill>
                <a:srgbClr val="090909"/>
              </a:solidFill>
              <a:highlight>
                <a:srgbClr val="FFFFFF"/>
              </a:highlight>
            </a:endParaRPr>
          </a:p>
          <a:p>
            <a:pPr marL="0" marR="0" lvl="0" indent="0" algn="l" rtl="0">
              <a:lnSpc>
                <a:spcPct val="115000"/>
              </a:lnSpc>
              <a:spcBef>
                <a:spcPts val="1000"/>
              </a:spcBef>
              <a:spcAft>
                <a:spcPts val="0"/>
              </a:spcAft>
              <a:buNone/>
            </a:pPr>
            <a:endParaRPr sz="3000" dirty="0">
              <a:solidFill>
                <a:srgbClr val="090909"/>
              </a:solidFill>
              <a:highlight>
                <a:srgbClr val="FFFFFF"/>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tx1"/>
                </a:solidFill>
              </a:rPr>
              <a:t>PCにおけるウイルスの定期的な手動検査では、ウイルス対策ソフトの定義ファイルを最新化した日時以降に作成したファイルだけを</a:t>
            </a:r>
            <a:br>
              <a:rPr lang="en-US" sz="3000" dirty="0">
                <a:solidFill>
                  <a:schemeClr val="tx1"/>
                </a:solidFill>
              </a:rPr>
            </a:br>
            <a:r>
              <a:rPr lang="en-US" sz="3000" dirty="0" err="1">
                <a:solidFill>
                  <a:schemeClr val="tx1"/>
                </a:solidFill>
              </a:rPr>
              <a:t>対象にしてスキャンする</a:t>
            </a:r>
            <a:r>
              <a:rPr lang="en-US" sz="3000" dirty="0">
                <a:solidFill>
                  <a:schemeClr val="tx1"/>
                </a:solidFill>
              </a:rPr>
              <a:t>。</a:t>
            </a:r>
            <a:endParaRPr sz="3000" dirty="0">
              <a:solidFill>
                <a:schemeClr val="tx1"/>
              </a:solidFill>
              <a:highlight>
                <a:srgbClr val="FFFFFF"/>
              </a:highlight>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highlight>
                  <a:srgbClr val="FFFF00"/>
                </a:highlight>
              </a:rPr>
              <a:t>ウイルスが</a:t>
            </a:r>
            <a:r>
              <a:rPr lang="en-US" sz="3000" dirty="0">
                <a:solidFill>
                  <a:schemeClr val="dk1"/>
                </a:solidFill>
                <a:highlight>
                  <a:srgbClr val="FFFF00"/>
                </a:highlight>
              </a:rPr>
              <a:t> PC </a:t>
            </a:r>
            <a:r>
              <a:rPr lang="en-US" sz="3000" dirty="0" err="1">
                <a:solidFill>
                  <a:schemeClr val="dk1"/>
                </a:solidFill>
                <a:highlight>
                  <a:srgbClr val="FFFF00"/>
                </a:highlight>
              </a:rPr>
              <a:t>の脆弱性を突いて感染しないように、OS及び</a:t>
            </a:r>
            <a:br>
              <a:rPr lang="en-US" sz="3000" dirty="0">
                <a:solidFill>
                  <a:schemeClr val="dk1"/>
                </a:solidFill>
                <a:highlight>
                  <a:srgbClr val="FFFF00"/>
                </a:highlight>
              </a:rPr>
            </a:br>
            <a:r>
              <a:rPr lang="en-US" sz="3000" dirty="0" err="1">
                <a:solidFill>
                  <a:schemeClr val="dk1"/>
                </a:solidFill>
                <a:highlight>
                  <a:srgbClr val="FFFF00"/>
                </a:highlight>
              </a:rPr>
              <a:t>アプリケーションの修正パッチを適切に適用する</a:t>
            </a:r>
            <a:r>
              <a:rPr lang="en-US" sz="3000" dirty="0">
                <a:solidFill>
                  <a:schemeClr val="dk1"/>
                </a:solidFill>
                <a:highlight>
                  <a:srgbClr val="FFFF00"/>
                </a:highlight>
              </a:rPr>
              <a:t>。</a:t>
            </a:r>
            <a:endParaRPr sz="3000" dirty="0">
              <a:solidFill>
                <a:schemeClr val="dk1"/>
              </a:solidFill>
              <a:highlight>
                <a:srgbClr val="FFFF00"/>
              </a:highlight>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rPr>
              <a:t>電子メールに添付されたウイルスに感染しないように、使用しないTCP</a:t>
            </a:r>
            <a:r>
              <a:rPr lang="en-US" sz="3000" dirty="0">
                <a:solidFill>
                  <a:schemeClr val="dk1"/>
                </a:solidFill>
              </a:rPr>
              <a:t> </a:t>
            </a:r>
            <a:r>
              <a:rPr lang="en-US" sz="3000" dirty="0" err="1">
                <a:solidFill>
                  <a:schemeClr val="dk1"/>
                </a:solidFill>
              </a:rPr>
              <a:t>ポート宛ての通信を禁止する</a:t>
            </a:r>
            <a:r>
              <a:rPr lang="en-US" sz="3000" dirty="0">
                <a:solidFill>
                  <a:schemeClr val="dk1"/>
                </a:solidFill>
              </a:rPr>
              <a:t>。 </a:t>
            </a:r>
            <a:endParaRPr sz="3000" dirty="0">
              <a:solidFill>
                <a:schemeClr val="dk1"/>
              </a:solidFill>
            </a:endParaRPr>
          </a:p>
          <a:p>
            <a:pPr marL="457200" lvl="0" indent="-419100" algn="l" rtl="0">
              <a:lnSpc>
                <a:spcPct val="115000"/>
              </a:lnSpc>
              <a:spcBef>
                <a:spcPts val="1000"/>
              </a:spcBef>
              <a:spcAft>
                <a:spcPts val="1000"/>
              </a:spcAft>
              <a:buClr>
                <a:schemeClr val="dk1"/>
              </a:buClr>
              <a:buSzPts val="3000"/>
              <a:buAutoNum type="arabicPeriod"/>
            </a:pPr>
            <a:r>
              <a:rPr lang="en-US" sz="3000" dirty="0" err="1">
                <a:solidFill>
                  <a:schemeClr val="dk1"/>
                </a:solidFill>
              </a:rPr>
              <a:t>ワームが侵入しないように、クライアント</a:t>
            </a:r>
            <a:r>
              <a:rPr lang="en-US" sz="3000" dirty="0">
                <a:solidFill>
                  <a:schemeClr val="dk1"/>
                </a:solidFill>
              </a:rPr>
              <a:t> PC </a:t>
            </a:r>
            <a:r>
              <a:rPr lang="en-US" sz="3000" dirty="0" err="1">
                <a:solidFill>
                  <a:schemeClr val="dk1"/>
                </a:solidFill>
              </a:rPr>
              <a:t>に動的グローバル</a:t>
            </a:r>
            <a:br>
              <a:rPr lang="en-US" sz="3000" dirty="0">
                <a:solidFill>
                  <a:schemeClr val="dk1"/>
                </a:solidFill>
              </a:rPr>
            </a:br>
            <a:r>
              <a:rPr lang="en-US" sz="3000" dirty="0" err="1">
                <a:solidFill>
                  <a:schemeClr val="dk1"/>
                </a:solidFill>
              </a:rPr>
              <a:t>IPアドレスを付与する</a:t>
            </a:r>
            <a:r>
              <a:rPr lang="en-US" sz="3000" dirty="0">
                <a:solidFill>
                  <a:schemeClr val="dk1"/>
                </a:solidFill>
              </a:rPr>
              <a:t>。</a:t>
            </a:r>
            <a:endParaRPr sz="3000" dirty="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3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問題2</a:t>
            </a:r>
            <a:endParaRPr/>
          </a:p>
        </p:txBody>
      </p:sp>
      <p:sp>
        <p:nvSpPr>
          <p:cNvPr id="901" name="Google Shape;901;p13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58</a:t>
            </a:fld>
            <a:endParaRPr/>
          </a:p>
        </p:txBody>
      </p:sp>
      <p:sp>
        <p:nvSpPr>
          <p:cNvPr id="902" name="Google Shape;902;p131"/>
          <p:cNvSpPr txBox="1"/>
          <p:nvPr/>
        </p:nvSpPr>
        <p:spPr>
          <a:xfrm>
            <a:off x="599475" y="2293975"/>
            <a:ext cx="12286800" cy="66213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200" b="1" dirty="0" err="1">
                <a:solidFill>
                  <a:schemeClr val="dk1"/>
                </a:solidFill>
              </a:rPr>
              <a:t>データの破壊、改ざんなどの不正な機能をプログラムの一部に</a:t>
            </a:r>
            <a:br>
              <a:rPr lang="en-US" sz="3200" b="1" dirty="0">
                <a:solidFill>
                  <a:schemeClr val="dk1"/>
                </a:solidFill>
              </a:rPr>
            </a:br>
            <a:r>
              <a:rPr lang="en-US" sz="3200" b="1" dirty="0" err="1">
                <a:solidFill>
                  <a:schemeClr val="dk1"/>
                </a:solidFill>
              </a:rPr>
              <a:t>組み込んだものを送ってインストールさせ、実行させるものは</a:t>
            </a:r>
            <a:br>
              <a:rPr lang="en-US" sz="3200" b="1" dirty="0">
                <a:solidFill>
                  <a:schemeClr val="dk1"/>
                </a:solidFill>
              </a:rPr>
            </a:br>
            <a:r>
              <a:rPr lang="en-US" sz="3200" b="1" dirty="0" err="1">
                <a:solidFill>
                  <a:schemeClr val="dk1"/>
                </a:solidFill>
              </a:rPr>
              <a:t>どれか</a:t>
            </a:r>
            <a:r>
              <a:rPr lang="en-US" sz="3200" b="1" dirty="0">
                <a:solidFill>
                  <a:schemeClr val="dk1"/>
                </a:solidFill>
              </a:rPr>
              <a:t>。</a:t>
            </a:r>
            <a:endParaRPr sz="3200" b="1" dirty="0">
              <a:solidFill>
                <a:srgbClr val="090909"/>
              </a:solidFill>
              <a:highlight>
                <a:srgbClr val="FFFFFF"/>
              </a:highlight>
            </a:endParaRPr>
          </a:p>
          <a:p>
            <a:pPr marL="0" marR="0" lvl="0" indent="0" algn="l" rtl="0">
              <a:lnSpc>
                <a:spcPct val="115000"/>
              </a:lnSpc>
              <a:spcBef>
                <a:spcPts val="1000"/>
              </a:spcBef>
              <a:spcAft>
                <a:spcPts val="0"/>
              </a:spcAft>
              <a:buNone/>
            </a:pPr>
            <a:endParaRPr sz="3000" dirty="0">
              <a:solidFill>
                <a:srgbClr val="090909"/>
              </a:solidFill>
              <a:highlight>
                <a:srgbClr val="FFFFFF"/>
              </a:highlight>
            </a:endParaRPr>
          </a:p>
          <a:p>
            <a:pPr marL="457200" lvl="0" indent="-419100" algn="l" rtl="0">
              <a:lnSpc>
                <a:spcPct val="115000"/>
              </a:lnSpc>
              <a:spcBef>
                <a:spcPts val="0"/>
              </a:spcBef>
              <a:spcAft>
                <a:spcPts val="0"/>
              </a:spcAft>
              <a:buClr>
                <a:schemeClr val="dk1"/>
              </a:buClr>
              <a:buSzPts val="3000"/>
              <a:buAutoNum type="arabicPeriod"/>
            </a:pPr>
            <a:r>
              <a:rPr lang="en-US" sz="3000" dirty="0">
                <a:solidFill>
                  <a:schemeClr val="dk1"/>
                </a:solidFill>
              </a:rPr>
              <a:t>DoS </a:t>
            </a:r>
            <a:r>
              <a:rPr lang="en-US" sz="3000" dirty="0" err="1">
                <a:solidFill>
                  <a:schemeClr val="dk1"/>
                </a:solidFill>
              </a:rPr>
              <a:t>攻撃</a:t>
            </a:r>
            <a:r>
              <a:rPr lang="en-US" sz="3000" dirty="0">
                <a:solidFill>
                  <a:schemeClr val="dk1"/>
                </a:solidFill>
              </a:rPr>
              <a:t>    </a:t>
            </a:r>
            <a:endParaRPr sz="3000" dirty="0">
              <a:solidFill>
                <a:schemeClr val="dk1"/>
              </a:solidFill>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rPr>
              <a:t>辞書攻撃</a:t>
            </a:r>
            <a:endParaRPr sz="3000" dirty="0">
              <a:solidFill>
                <a:schemeClr val="dk1"/>
              </a:solidFill>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highlight>
                  <a:srgbClr val="FFFF00"/>
                </a:highlight>
              </a:rPr>
              <a:t>トロイの木馬</a:t>
            </a:r>
            <a:r>
              <a:rPr lang="en-US" sz="3000" dirty="0">
                <a:solidFill>
                  <a:schemeClr val="dk1"/>
                </a:solidFill>
                <a:highlight>
                  <a:srgbClr val="FFFF00"/>
                </a:highlight>
              </a:rPr>
              <a:t>  </a:t>
            </a:r>
            <a:r>
              <a:rPr lang="en-US" sz="3000" dirty="0">
                <a:solidFill>
                  <a:schemeClr val="dk1"/>
                </a:solidFill>
              </a:rPr>
              <a:t>  </a:t>
            </a:r>
            <a:endParaRPr sz="3000" dirty="0">
              <a:solidFill>
                <a:schemeClr val="dk1"/>
              </a:solidFill>
            </a:endParaRPr>
          </a:p>
          <a:p>
            <a:pPr marL="457200" lvl="0" indent="-419100" algn="l" rtl="0">
              <a:lnSpc>
                <a:spcPct val="115000"/>
              </a:lnSpc>
              <a:spcBef>
                <a:spcPts val="1000"/>
              </a:spcBef>
              <a:spcAft>
                <a:spcPts val="1000"/>
              </a:spcAft>
              <a:buClr>
                <a:schemeClr val="dk1"/>
              </a:buClr>
              <a:buSzPts val="3000"/>
              <a:buAutoNum type="arabicPeriod"/>
            </a:pPr>
            <a:r>
              <a:rPr lang="en-US" sz="3000" dirty="0" err="1">
                <a:solidFill>
                  <a:schemeClr val="dk1"/>
                </a:solidFill>
              </a:rPr>
              <a:t>バッファオーバフロー攻撃</a:t>
            </a:r>
            <a:endParaRPr sz="3000" dirty="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3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問題3</a:t>
            </a:r>
            <a:endParaRPr/>
          </a:p>
        </p:txBody>
      </p:sp>
      <p:sp>
        <p:nvSpPr>
          <p:cNvPr id="908" name="Google Shape;908;p13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59</a:t>
            </a:fld>
            <a:endParaRPr/>
          </a:p>
        </p:txBody>
      </p:sp>
      <p:sp>
        <p:nvSpPr>
          <p:cNvPr id="909" name="Google Shape;909;p132"/>
          <p:cNvSpPr txBox="1"/>
          <p:nvPr/>
        </p:nvSpPr>
        <p:spPr>
          <a:xfrm>
            <a:off x="599475" y="2293975"/>
            <a:ext cx="12286800" cy="66213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200" b="1" dirty="0" err="1">
                <a:solidFill>
                  <a:schemeClr val="dk1"/>
                </a:solidFill>
              </a:rPr>
              <a:t>ウイルス対策ソフトのパターンマッチング方式を説明したものはどれか</a:t>
            </a:r>
            <a:r>
              <a:rPr lang="en-US" sz="3200" b="1" dirty="0">
                <a:solidFill>
                  <a:schemeClr val="dk1"/>
                </a:solidFill>
              </a:rPr>
              <a:t>。</a:t>
            </a:r>
            <a:endParaRPr sz="3200" b="1" dirty="0">
              <a:solidFill>
                <a:srgbClr val="090909"/>
              </a:solidFill>
              <a:highlight>
                <a:srgbClr val="FFFFFF"/>
              </a:highlight>
            </a:endParaRPr>
          </a:p>
          <a:p>
            <a:pPr marL="0" marR="0" lvl="0" indent="0" algn="l" rtl="0">
              <a:lnSpc>
                <a:spcPct val="115000"/>
              </a:lnSpc>
              <a:spcBef>
                <a:spcPts val="1000"/>
              </a:spcBef>
              <a:spcAft>
                <a:spcPts val="0"/>
              </a:spcAft>
              <a:buNone/>
            </a:pPr>
            <a:endParaRPr sz="3000" dirty="0">
              <a:solidFill>
                <a:srgbClr val="090909"/>
              </a:solidFill>
              <a:highlight>
                <a:srgbClr val="FFFFFF"/>
              </a:highlight>
            </a:endParaRPr>
          </a:p>
          <a:p>
            <a:pPr marL="457200" lvl="0" indent="-419100" algn="l" rtl="0">
              <a:lnSpc>
                <a:spcPct val="115000"/>
              </a:lnSpc>
              <a:spcBef>
                <a:spcPts val="0"/>
              </a:spcBef>
              <a:spcAft>
                <a:spcPts val="0"/>
              </a:spcAft>
              <a:buClr>
                <a:schemeClr val="dk1"/>
              </a:buClr>
              <a:buSzPts val="3000"/>
              <a:buAutoNum type="arabicPeriod"/>
            </a:pPr>
            <a:r>
              <a:rPr lang="en-US" sz="3000" dirty="0" err="1">
                <a:solidFill>
                  <a:schemeClr val="dk1"/>
                </a:solidFill>
              </a:rPr>
              <a:t>感染前のファイルと感染後のファイルを比較し、ファイルに変更が加わったかどうかを調べてウイルスを検出する</a:t>
            </a:r>
            <a:r>
              <a:rPr lang="en-US" sz="3000" dirty="0">
                <a:solidFill>
                  <a:schemeClr val="dk1"/>
                </a:solidFill>
              </a:rPr>
              <a:t>。</a:t>
            </a:r>
            <a:endParaRPr sz="3000" dirty="0">
              <a:solidFill>
                <a:schemeClr val="dk1"/>
              </a:solidFill>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highlight>
                  <a:srgbClr val="FFFF00"/>
                </a:highlight>
              </a:rPr>
              <a:t>既知ウイルスのシグネチャと比較して、ウイルスを検出する</a:t>
            </a:r>
            <a:r>
              <a:rPr lang="en-US" sz="3000" dirty="0">
                <a:solidFill>
                  <a:schemeClr val="dk1"/>
                </a:solidFill>
                <a:highlight>
                  <a:srgbClr val="FFFF00"/>
                </a:highlight>
              </a:rPr>
              <a:t>。</a:t>
            </a:r>
            <a:endParaRPr sz="3000" dirty="0">
              <a:solidFill>
                <a:schemeClr val="dk1"/>
              </a:solidFill>
              <a:highlight>
                <a:srgbClr val="FFFF00"/>
              </a:highlight>
            </a:endParaRPr>
          </a:p>
          <a:p>
            <a:pPr marL="457200" lvl="0" indent="-419100" algn="l" rtl="0">
              <a:lnSpc>
                <a:spcPct val="115000"/>
              </a:lnSpc>
              <a:spcBef>
                <a:spcPts val="1000"/>
              </a:spcBef>
              <a:spcAft>
                <a:spcPts val="0"/>
              </a:spcAft>
              <a:buClr>
                <a:schemeClr val="dk1"/>
              </a:buClr>
              <a:buSzPts val="3000"/>
              <a:buAutoNum type="arabicPeriod"/>
            </a:pPr>
            <a:r>
              <a:rPr lang="en-US" sz="3000" dirty="0" err="1">
                <a:solidFill>
                  <a:schemeClr val="dk1"/>
                </a:solidFill>
              </a:rPr>
              <a:t>システム内でのウイルスに起因する異常現象を監視すること</a:t>
            </a:r>
            <a:br>
              <a:rPr lang="en-US" sz="3000" dirty="0">
                <a:solidFill>
                  <a:schemeClr val="dk1"/>
                </a:solidFill>
              </a:rPr>
            </a:br>
            <a:r>
              <a:rPr lang="en-US" sz="3000" dirty="0" err="1">
                <a:solidFill>
                  <a:schemeClr val="dk1"/>
                </a:solidFill>
              </a:rPr>
              <a:t>によって、ウイルスを検出する</a:t>
            </a:r>
            <a:r>
              <a:rPr lang="en-US" sz="3000" dirty="0">
                <a:solidFill>
                  <a:schemeClr val="dk1"/>
                </a:solidFill>
              </a:rPr>
              <a:t>。 </a:t>
            </a:r>
            <a:endParaRPr sz="3000" dirty="0">
              <a:solidFill>
                <a:schemeClr val="dk1"/>
              </a:solidFill>
            </a:endParaRPr>
          </a:p>
          <a:p>
            <a:pPr marL="457200" lvl="0" indent="-419100" algn="l" rtl="0">
              <a:lnSpc>
                <a:spcPct val="115000"/>
              </a:lnSpc>
              <a:spcBef>
                <a:spcPts val="1000"/>
              </a:spcBef>
              <a:spcAft>
                <a:spcPts val="1000"/>
              </a:spcAft>
              <a:buClr>
                <a:schemeClr val="dk1"/>
              </a:buClr>
              <a:buSzPts val="3000"/>
              <a:buAutoNum type="arabicPeriod"/>
            </a:pPr>
            <a:r>
              <a:rPr lang="en-US" sz="3000" dirty="0" err="1">
                <a:solidFill>
                  <a:schemeClr val="dk1"/>
                </a:solidFill>
              </a:rPr>
              <a:t>ファイルのチェックサムと照合して、ウイルスを検出する</a:t>
            </a:r>
            <a:r>
              <a:rPr lang="en-US" sz="3000" dirty="0">
                <a:solidFill>
                  <a:schemeClr val="dk1"/>
                </a:solidFill>
              </a:rPr>
              <a:t>。</a:t>
            </a:r>
            <a:endParaRPr sz="30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450" name="Google Shape;450;p79"/>
          <p:cNvSpPr txBox="1">
            <a:spLocks noGrp="1"/>
          </p:cNvSpPr>
          <p:nvPr>
            <p:ph type="body" idx="1"/>
          </p:nvPr>
        </p:nvSpPr>
        <p:spPr>
          <a:xfrm>
            <a:off x="952500" y="2609850"/>
            <a:ext cx="11099700" cy="6286500"/>
          </a:xfrm>
          <a:prstGeom prst="rect">
            <a:avLst/>
          </a:prstGeom>
          <a:noFill/>
          <a:ln>
            <a:noFill/>
          </a:ln>
        </p:spPr>
        <p:txBody>
          <a:bodyPr spcFirstLastPara="1" wrap="square" lIns="50800" tIns="50800" rIns="50800" bIns="50800" anchor="t" anchorCtr="0">
            <a:noAutofit/>
          </a:bodyPr>
          <a:lstStyle/>
          <a:p>
            <a:pPr marL="564443" lvl="0" indent="-564443" algn="l" rtl="0">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5</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marL="564443" lvl="0" indent="-564443" algn="l" rtl="0">
              <a:lnSpc>
                <a:spcPct val="100000"/>
              </a:lnSpc>
              <a:spcBef>
                <a:spcPts val="2400"/>
              </a:spcBef>
              <a:spcAft>
                <a:spcPts val="0"/>
              </a:spcAft>
              <a:buSzPts val="3200"/>
              <a:buAutoNum type="arabicPeriod"/>
            </a:pPr>
            <a:r>
              <a:rPr lang="en-US"/>
              <a:t>問題集を確認して復習します</a:t>
            </a:r>
            <a:endParaRPr/>
          </a:p>
        </p:txBody>
      </p:sp>
      <p:sp>
        <p:nvSpPr>
          <p:cNvPr id="451" name="Google Shape;451;p79"/>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452" name="Google Shape;452;p79" descr="イメージ"/>
          <p:cNvPicPr preferRelativeResize="0"/>
          <p:nvPr/>
        </p:nvPicPr>
        <p:blipFill rotWithShape="1">
          <a:blip r:embed="rId3">
            <a:alphaModFix/>
          </a:blip>
          <a:srcRect/>
          <a:stretch/>
        </p:blipFill>
        <p:spPr>
          <a:xfrm>
            <a:off x="7856526" y="4698946"/>
            <a:ext cx="3225253" cy="29349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3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915" name="Google Shape;915;p13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34"/>
          <p:cNvSpPr txBox="1">
            <a:spLocks noGrp="1"/>
          </p:cNvSpPr>
          <p:nvPr>
            <p:ph type="title"/>
          </p:nvPr>
        </p:nvSpPr>
        <p:spPr>
          <a:xfrm>
            <a:off x="1270000" y="70172"/>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921" name="Google Shape;921;p1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61</a:t>
            </a:fld>
            <a:endParaRPr/>
          </a:p>
        </p:txBody>
      </p:sp>
      <p:sp>
        <p:nvSpPr>
          <p:cNvPr id="922" name="Google Shape;922;p134"/>
          <p:cNvSpPr txBox="1">
            <a:spLocks noGrp="1"/>
          </p:cNvSpPr>
          <p:nvPr>
            <p:ph type="body" idx="1"/>
          </p:nvPr>
        </p:nvSpPr>
        <p:spPr>
          <a:xfrm>
            <a:off x="513900" y="2223625"/>
            <a:ext cx="12203400" cy="7115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1800"/>
              </a:spcBef>
              <a:spcAft>
                <a:spcPts val="0"/>
              </a:spcAft>
              <a:buClr>
                <a:srgbClr val="000000"/>
              </a:buClr>
              <a:buSzPts val="2528"/>
              <a:buFont typeface="Arial"/>
              <a:buNone/>
            </a:pPr>
            <a:r>
              <a:rPr lang="en-US" sz="3400" b="1">
                <a:solidFill>
                  <a:schemeClr val="dk1"/>
                </a:solidFill>
              </a:rPr>
              <a:t>　今日の聞き取りは宿題としてやりましょう！</a:t>
            </a:r>
            <a:endParaRPr sz="3400" b="1">
              <a:solidFill>
                <a:schemeClr val="dk1"/>
              </a:solidFill>
            </a:endParaRPr>
          </a:p>
          <a:p>
            <a:pPr marL="0" lvl="0" indent="0" algn="l" rtl="0">
              <a:lnSpc>
                <a:spcPct val="115000"/>
              </a:lnSpc>
              <a:spcBef>
                <a:spcPts val="0"/>
              </a:spcBef>
              <a:spcAft>
                <a:spcPts val="0"/>
              </a:spcAft>
              <a:buClr>
                <a:srgbClr val="000000"/>
              </a:buClr>
              <a:buSzPts val="2528"/>
              <a:buFont typeface="Arial"/>
              <a:buNone/>
            </a:pPr>
            <a:endParaRPr b="1">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a:solidFill>
                  <a:schemeClr val="accent5"/>
                </a:solidFill>
                <a:latin typeface="HiraKakuProN-W3"/>
                <a:ea typeface="HiraKakuProN-W3"/>
                <a:cs typeface="HiraKakuProN-W3"/>
                <a:sym typeface="HiraKakuProN-W3"/>
              </a:rPr>
              <a:t>✔ </a:t>
            </a:r>
            <a:r>
              <a:rPr lang="en-US">
                <a:solidFill>
                  <a:schemeClr val="dk1"/>
                </a:solidFill>
                <a:latin typeface="HiraKakuProN-W3"/>
                <a:ea typeface="HiraKakuProN-W3"/>
                <a:cs typeface="HiraKakuProN-W3"/>
                <a:sym typeface="HiraKakuProN-W3"/>
              </a:rPr>
              <a:t>先生の音声ファイルを開き、聞き取りを練習する</a:t>
            </a:r>
            <a:endParaRPr>
              <a:solidFill>
                <a:schemeClr val="dk1"/>
              </a:solidFill>
              <a:latin typeface="HiraKakuProN-W3"/>
              <a:ea typeface="HiraKakuProN-W3"/>
              <a:cs typeface="HiraKakuProN-W3"/>
              <a:sym typeface="HiraKakuProN-W3"/>
            </a:endParaRPr>
          </a:p>
          <a:p>
            <a:pPr marL="0" lvl="0" indent="0" algn="l" rtl="0">
              <a:lnSpc>
                <a:spcPct val="150000"/>
              </a:lnSpc>
              <a:spcBef>
                <a:spcPts val="1000"/>
              </a:spcBef>
              <a:spcAft>
                <a:spcPts val="0"/>
              </a:spcAft>
              <a:buClr>
                <a:schemeClr val="dk1"/>
              </a:buClr>
              <a:buSzPts val="1100"/>
              <a:buFont typeface="Arial"/>
              <a:buNone/>
            </a:pPr>
            <a:r>
              <a:rPr lang="en-US">
                <a:solidFill>
                  <a:schemeClr val="accent5"/>
                </a:solidFill>
                <a:latin typeface="HiraKakuProN-W3"/>
                <a:ea typeface="HiraKakuProN-W3"/>
                <a:cs typeface="HiraKakuProN-W3"/>
                <a:sym typeface="HiraKakuProN-W3"/>
              </a:rPr>
              <a:t>✔</a:t>
            </a:r>
            <a:r>
              <a:rPr lang="en-US">
                <a:solidFill>
                  <a:schemeClr val="dk1"/>
                </a:solidFill>
                <a:latin typeface="HiraKakuProN-W3"/>
                <a:ea typeface="HiraKakuProN-W3"/>
                <a:cs typeface="HiraKakuProN-W3"/>
                <a:sym typeface="HiraKakuProN-W3"/>
              </a:rPr>
              <a:t>「</a:t>
            </a:r>
            <a:r>
              <a:rPr lang="en-US" b="1">
                <a:solidFill>
                  <a:schemeClr val="dk1"/>
                </a:solidFill>
                <a:latin typeface="HiraKakuProN-W3"/>
                <a:ea typeface="HiraKakuProN-W3"/>
                <a:cs typeface="HiraKakuProN-W3"/>
                <a:sym typeface="HiraKakuProN-W3"/>
              </a:rPr>
              <a:t>コンピュータウイルスへの対策</a:t>
            </a:r>
            <a:r>
              <a:rPr lang="en-US" b="1">
                <a:solidFill>
                  <a:srgbClr val="C63024"/>
                </a:solidFill>
              </a:rPr>
              <a:t> </a:t>
            </a:r>
            <a:r>
              <a:rPr lang="en-US">
                <a:solidFill>
                  <a:schemeClr val="dk1"/>
                </a:solidFill>
                <a:latin typeface="HiraKakuProN-W3"/>
                <a:ea typeface="HiraKakuProN-W3"/>
                <a:cs typeface="HiraKakuProN-W3"/>
                <a:sym typeface="HiraKakuProN-W3"/>
              </a:rPr>
              <a:t>」の文章を読んで、録音する</a:t>
            </a:r>
            <a:br>
              <a:rPr lang="en-US">
                <a:solidFill>
                  <a:schemeClr val="dk1"/>
                </a:solidFill>
                <a:latin typeface="HiraKakuProN-W3"/>
                <a:ea typeface="HiraKakuProN-W3"/>
                <a:cs typeface="HiraKakuProN-W3"/>
                <a:sym typeface="HiraKakuProN-W3"/>
              </a:rPr>
            </a:br>
            <a:r>
              <a:rPr lang="en-US">
                <a:solidFill>
                  <a:schemeClr val="dk1"/>
                </a:solidFill>
                <a:latin typeface="HiraKakuProN-W3"/>
                <a:ea typeface="HiraKakuProN-W3"/>
                <a:cs typeface="HiraKakuProN-W3"/>
                <a:sym typeface="HiraKakuProN-W3"/>
              </a:rPr>
              <a:t>　</a:t>
            </a:r>
            <a:r>
              <a:rPr lang="en-US">
                <a:solidFill>
                  <a:schemeClr val="dk1"/>
                </a:solidFill>
              </a:rPr>
              <a:t>録音のファイル名：</a:t>
            </a:r>
            <a:r>
              <a:rPr lang="en-US" sz="3000">
                <a:solidFill>
                  <a:schemeClr val="accent5"/>
                </a:solidFill>
              </a:rPr>
              <a:t>名前_学籍番号_9.2コンピュータウイルス(2)</a:t>
            </a:r>
            <a:endParaRPr sz="3000">
              <a:solidFill>
                <a:schemeClr val="accent5"/>
              </a:solidFill>
              <a:latin typeface="HiraKakuProN-W3"/>
              <a:ea typeface="HiraKakuProN-W3"/>
              <a:cs typeface="HiraKakuProN-W3"/>
              <a:sym typeface="HiraKakuProN-W3"/>
            </a:endParaRPr>
          </a:p>
          <a:p>
            <a:pPr marL="0" lvl="0" indent="0" algn="l" rtl="0">
              <a:lnSpc>
                <a:spcPct val="115000"/>
              </a:lnSpc>
              <a:spcBef>
                <a:spcPts val="2000"/>
              </a:spcBef>
              <a:spcAft>
                <a:spcPts val="1000"/>
              </a:spcAft>
              <a:buClr>
                <a:schemeClr val="dk1"/>
              </a:buClr>
              <a:buSzPts val="1100"/>
              <a:buFont typeface="Arial"/>
              <a:buNone/>
            </a:pPr>
            <a:r>
              <a:rPr lang="en-US">
                <a:solidFill>
                  <a:schemeClr val="accent5"/>
                </a:solidFill>
                <a:latin typeface="HiraKakuProN-W3"/>
                <a:ea typeface="HiraKakuProN-W3"/>
                <a:cs typeface="HiraKakuProN-W3"/>
                <a:sym typeface="HiraKakuProN-W3"/>
              </a:rPr>
              <a:t>✔ </a:t>
            </a:r>
            <a:r>
              <a:rPr lang="en-US" u="sng">
                <a:solidFill>
                  <a:schemeClr val="hlink"/>
                </a:solidFill>
                <a:latin typeface="HiraKakuProN-W3"/>
                <a:ea typeface="HiraKakuProN-W3"/>
                <a:cs typeface="HiraKakuProN-W3"/>
                <a:sym typeface="HiraKakuProN-W3"/>
                <a:hlinkClick r:id="rId3"/>
              </a:rPr>
              <a:t>自分のフォルダー</a:t>
            </a:r>
            <a:r>
              <a:rPr lang="en-US">
                <a:solidFill>
                  <a:schemeClr val="dk1"/>
                </a:solidFill>
              </a:rPr>
              <a:t>において</a:t>
            </a:r>
            <a:r>
              <a:rPr lang="en-US" b="1">
                <a:solidFill>
                  <a:schemeClr val="dk1"/>
                </a:solidFill>
              </a:rPr>
              <a:t>「録音」</a:t>
            </a:r>
            <a:r>
              <a:rPr lang="en-US">
                <a:solidFill>
                  <a:schemeClr val="dk1"/>
                </a:solidFill>
              </a:rPr>
              <a:t>フォルダを作成して、</a:t>
            </a:r>
            <a:br>
              <a:rPr lang="en-US">
                <a:solidFill>
                  <a:schemeClr val="dk1"/>
                </a:solidFill>
              </a:rPr>
            </a:br>
            <a:r>
              <a:rPr lang="en-US">
                <a:solidFill>
                  <a:schemeClr val="dk1"/>
                </a:solidFill>
              </a:rPr>
              <a:t>　録音したファイルを保存する</a:t>
            </a:r>
            <a:br>
              <a:rPr lang="en-US">
                <a:solidFill>
                  <a:schemeClr val="dk1"/>
                </a:solidFill>
              </a:rPr>
            </a:br>
            <a:endParaRPr>
              <a:solidFill>
                <a:schemeClr val="dk1"/>
              </a:solidFill>
            </a:endParaRPr>
          </a:p>
        </p:txBody>
      </p:sp>
      <p:pic>
        <p:nvPicPr>
          <p:cNvPr id="923" name="Google Shape;923;p134"/>
          <p:cNvPicPr preferRelativeResize="0"/>
          <p:nvPr/>
        </p:nvPicPr>
        <p:blipFill>
          <a:blip r:embed="rId4">
            <a:alphaModFix/>
          </a:blip>
          <a:stretch>
            <a:fillRect/>
          </a:stretch>
        </p:blipFill>
        <p:spPr>
          <a:xfrm>
            <a:off x="9251454" y="6817704"/>
            <a:ext cx="2367725" cy="2393888"/>
          </a:xfrm>
          <a:prstGeom prst="rect">
            <a:avLst/>
          </a:prstGeom>
          <a:noFill/>
          <a:ln>
            <a:noFill/>
          </a:ln>
        </p:spPr>
      </p:pic>
      <p:pic>
        <p:nvPicPr>
          <p:cNvPr id="924" name="Google Shape;924;p134" title="聞き取り_9.2コンピュータウイルス（2）_録音用.mp3">
            <a:hlinkClick r:id="rId5"/>
          </p:cNvPr>
          <p:cNvPicPr preferRelativeResize="0"/>
          <p:nvPr/>
        </p:nvPicPr>
        <p:blipFill>
          <a:blip r:embed="rId6">
            <a:alphaModFix/>
          </a:blip>
          <a:stretch>
            <a:fillRect/>
          </a:stretch>
        </p:blipFill>
        <p:spPr>
          <a:xfrm>
            <a:off x="5137900" y="606500"/>
            <a:ext cx="943350" cy="943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35"/>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930" name="Google Shape;930;p135"/>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936" name="Google Shape;936;p1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63</a:t>
            </a:fld>
            <a:endParaRPr/>
          </a:p>
        </p:txBody>
      </p:sp>
      <p:sp>
        <p:nvSpPr>
          <p:cNvPr id="937" name="Google Shape;937;p136"/>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938" name="Google Shape;938;p136"/>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37"/>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944" name="Google Shape;944;p137"/>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64</a:t>
            </a:fld>
            <a:endParaRPr/>
          </a:p>
        </p:txBody>
      </p:sp>
      <p:sp>
        <p:nvSpPr>
          <p:cNvPr id="945" name="Google Shape;945;p137"/>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946" name="Google Shape;946;p137"/>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947" name="Google Shape;947;p137"/>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948" name="Google Shape;948;p137"/>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949" name="Google Shape;949;p137"/>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950" name="Google Shape;950;p137"/>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38"/>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956" name="Google Shape;956;p138"/>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65</a:t>
            </a:fld>
            <a:endParaRPr/>
          </a:p>
        </p:txBody>
      </p:sp>
      <p:sp>
        <p:nvSpPr>
          <p:cNvPr id="957" name="Google Shape;957;p138"/>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6</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958" name="Google Shape;958;p138"/>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3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964" name="Google Shape;964;p1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66</a:t>
            </a:fld>
            <a:endParaRPr/>
          </a:p>
        </p:txBody>
      </p:sp>
      <p:sp>
        <p:nvSpPr>
          <p:cNvPr id="965" name="Google Shape;965;p139"/>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以下の内容を調べて来てください</a:t>
            </a:r>
            <a:endParaRPr/>
          </a:p>
          <a:p>
            <a:pPr marL="0" lvl="0" indent="0" algn="l" rtl="0">
              <a:lnSpc>
                <a:spcPct val="115000"/>
              </a:lnSpc>
              <a:spcBef>
                <a:spcPts val="0"/>
              </a:spcBef>
              <a:spcAft>
                <a:spcPts val="0"/>
              </a:spcAft>
              <a:buNone/>
            </a:pPr>
            <a:r>
              <a:rPr lang="en-US">
                <a:solidFill>
                  <a:schemeClr val="accent5"/>
                </a:solidFill>
              </a:rPr>
              <a:t>Mã hóa và xác thực dữ liệu </a:t>
            </a:r>
            <a:endParaRPr sz="1300">
              <a:solidFill>
                <a:srgbClr val="8FC38B"/>
              </a:solidFill>
            </a:endParaRPr>
          </a:p>
          <a:p>
            <a:pPr marL="457200" lvl="0" indent="0" algn="l" rtl="0">
              <a:lnSpc>
                <a:spcPct val="115000"/>
              </a:lnSpc>
              <a:spcBef>
                <a:spcPts val="0"/>
              </a:spcBef>
              <a:spcAft>
                <a:spcPts val="0"/>
              </a:spcAft>
              <a:buNone/>
            </a:pPr>
            <a:endParaRPr>
              <a:solidFill>
                <a:schemeClr val="accent5"/>
              </a:solidFill>
            </a:endParaRPr>
          </a:p>
        </p:txBody>
      </p:sp>
      <p:sp>
        <p:nvSpPr>
          <p:cNvPr id="966" name="Google Shape;966;p139"/>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b="1"/>
              <a:t>6回目の授業では、</a:t>
            </a:r>
            <a:r>
              <a:rPr lang="en-US" b="1">
                <a:solidFill>
                  <a:srgbClr val="CC0000"/>
                </a:solidFill>
              </a:rPr>
              <a:t>「</a:t>
            </a:r>
            <a:r>
              <a:rPr lang="en-US" b="1">
                <a:solidFill>
                  <a:schemeClr val="accent5"/>
                </a:solidFill>
              </a:rPr>
              <a:t>暗号化と認証」</a:t>
            </a:r>
            <a:r>
              <a:rPr lang="en-US" b="1"/>
              <a:t>を勉強します。</a:t>
            </a:r>
            <a:endParaRPr sz="3600" b="1"/>
          </a:p>
        </p:txBody>
      </p:sp>
      <p:pic>
        <p:nvPicPr>
          <p:cNvPr id="967" name="Google Shape;967;p139"/>
          <p:cNvPicPr preferRelativeResize="0"/>
          <p:nvPr/>
        </p:nvPicPr>
        <p:blipFill>
          <a:blip r:embed="rId3">
            <a:alphaModFix/>
          </a:blip>
          <a:stretch>
            <a:fillRect/>
          </a:stretch>
        </p:blipFill>
        <p:spPr>
          <a:xfrm>
            <a:off x="8290025" y="6327650"/>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973" name="Google Shape;973;p1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67</a:t>
            </a:fld>
            <a:endParaRPr/>
          </a:p>
        </p:txBody>
      </p:sp>
      <p:sp>
        <p:nvSpPr>
          <p:cNvPr id="974" name="Google Shape;974;p140"/>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975" name="Google Shape;975;p140"/>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41"/>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981" name="Google Shape;981;p141"/>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8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458" name="Google Shape;458;p8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464" name="Google Shape;464;p81"/>
          <p:cNvSpPr txBox="1">
            <a:spLocks noGrp="1"/>
          </p:cNvSpPr>
          <p:nvPr>
            <p:ph type="body" idx="1"/>
          </p:nvPr>
        </p:nvSpPr>
        <p:spPr>
          <a:xfrm>
            <a:off x="696675" y="2454225"/>
            <a:ext cx="11900100" cy="70986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sz="3400">
                <a:solidFill>
                  <a:schemeClr val="accent5"/>
                </a:solidFill>
              </a:rPr>
              <a:t>(公開用）9.2_コンピュータウイルス(2)</a:t>
            </a:r>
            <a:r>
              <a:rPr lang="en-US" sz="3400"/>
              <a:t>のファイルを開き</a:t>
            </a:r>
            <a:br>
              <a:rPr lang="en-US" sz="3400"/>
            </a:br>
            <a:r>
              <a:rPr lang="en-US" sz="3400"/>
              <a:t>コピーします。</a:t>
            </a:r>
            <a:endParaRPr sz="3400"/>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465" name="Google Shape;465;p8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8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471" name="Google Shape;471;p82"/>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1489</Words>
  <Application>Microsoft Office PowerPoint</Application>
  <PresentationFormat>Tùy chỉnh</PresentationFormat>
  <Paragraphs>415</Paragraphs>
  <Slides>68</Slides>
  <Notes>68</Notes>
  <HiddenSlides>0</HiddenSlides>
  <MMClips>0</MMClips>
  <ScaleCrop>false</ScaleCrop>
  <HeadingPairs>
    <vt:vector size="6" baseType="variant">
      <vt:variant>
        <vt:lpstr>Phông được Dùng</vt:lpstr>
      </vt:variant>
      <vt:variant>
        <vt:i4>8</vt:i4>
      </vt:variant>
      <vt:variant>
        <vt:lpstr>Chủ đề</vt:lpstr>
      </vt:variant>
      <vt:variant>
        <vt:i4>4</vt:i4>
      </vt:variant>
      <vt:variant>
        <vt:lpstr>Tiêu đề Bản chiếu</vt:lpstr>
      </vt:variant>
      <vt:variant>
        <vt:i4>68</vt:i4>
      </vt:variant>
    </vt:vector>
  </HeadingPairs>
  <TitlesOfParts>
    <vt:vector size="80" baseType="lpstr">
      <vt:lpstr>M PLUS 1p</vt:lpstr>
      <vt:lpstr>Helvetica Neue</vt:lpstr>
      <vt:lpstr>HiraKakuProN-W3</vt:lpstr>
      <vt:lpstr>ヒラギノ角ゴ ProN W3</vt:lpstr>
      <vt:lpstr>Arial</vt:lpstr>
      <vt:lpstr>Avenir</vt:lpstr>
      <vt:lpstr>Palatino</vt:lpstr>
      <vt:lpstr>Calibri</vt:lpstr>
      <vt:lpstr>White</vt:lpstr>
      <vt:lpstr>White</vt:lpstr>
      <vt:lpstr>White</vt:lpstr>
      <vt:lpstr>White</vt:lpstr>
      <vt:lpstr>IT日本語2</vt:lpstr>
      <vt:lpstr>目的と目標</vt:lpstr>
      <vt:lpstr>目次</vt:lpstr>
      <vt:lpstr>ミニテスト</vt:lpstr>
      <vt:lpstr>ミニテスト</vt:lpstr>
      <vt:lpstr>ミニテスト</vt:lpstr>
      <vt:lpstr>ノート作成</vt:lpstr>
      <vt:lpstr>ノート作成</vt:lpstr>
      <vt:lpstr>タイピング練習</vt:lpstr>
      <vt:lpstr>e-typing - 準備 -</vt:lpstr>
      <vt:lpstr>e-typing - 準備 -</vt:lpstr>
      <vt:lpstr>e-typing - 結果保存 -</vt:lpstr>
      <vt:lpstr>カタカナ語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文章の理解</vt:lpstr>
      <vt:lpstr>コンピュータウイルスの全体内容</vt:lpstr>
      <vt:lpstr>コンピュータウイルスの全体内容</vt:lpstr>
      <vt:lpstr>コンピュータウイルス への対策 </vt:lpstr>
      <vt:lpstr>コンピュータウイルスへの対策 </vt:lpstr>
      <vt:lpstr>コンピュータウイルスへの対策 </vt:lpstr>
      <vt:lpstr>Các biện pháp đối phó virus máy tính </vt:lpstr>
      <vt:lpstr>ウイルスの予防</vt:lpstr>
      <vt:lpstr>チームワーク</vt:lpstr>
      <vt:lpstr>新しい言葉を読もう</vt:lpstr>
      <vt:lpstr>ウイルスの予防 </vt:lpstr>
      <vt:lpstr>Phòng ngừa virus</vt:lpstr>
      <vt:lpstr>ウイルスの検知 感染後の対応</vt:lpstr>
      <vt:lpstr>チームワーク</vt:lpstr>
      <vt:lpstr>新しい言葉を読もう</vt:lpstr>
      <vt:lpstr>ウイルスの検知 </vt:lpstr>
      <vt:lpstr>Phát hiện virus</vt:lpstr>
      <vt:lpstr>考えてみよう！</vt:lpstr>
      <vt:lpstr>用語</vt:lpstr>
      <vt:lpstr>感染後の対応 Đối ứng sau lây nhiễm </vt:lpstr>
      <vt:lpstr>これも知っとこ！</vt:lpstr>
      <vt:lpstr>会話練習</vt:lpstr>
      <vt:lpstr>会話を練習してみよう</vt:lpstr>
      <vt:lpstr>会話を練習してみよう</vt:lpstr>
      <vt:lpstr>【Q&amp;A】</vt:lpstr>
      <vt:lpstr>【Q&amp;A】</vt:lpstr>
      <vt:lpstr>【Q&amp;A】</vt:lpstr>
      <vt:lpstr>【Q&amp;A】</vt:lpstr>
      <vt:lpstr>【Q&amp;A】</vt:lpstr>
      <vt:lpstr>【Q&amp;A】</vt:lpstr>
      <vt:lpstr>FE試験問題</vt:lpstr>
      <vt:lpstr>問題1</vt:lpstr>
      <vt:lpstr>問題2</vt:lpstr>
      <vt:lpstr>問題3</vt:lpstr>
      <vt:lpstr>聞き取り</vt:lpstr>
      <vt:lpstr>聞き取り</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1</cp:revision>
  <dcterms:modified xsi:type="dcterms:W3CDTF">2022-04-28T09:47:56Z</dcterms:modified>
</cp:coreProperties>
</file>